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8" r:id="rId3"/>
    <p:sldId id="259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91" r:id="rId14"/>
    <p:sldId id="292" r:id="rId15"/>
    <p:sldId id="293" r:id="rId16"/>
    <p:sldId id="294" r:id="rId17"/>
    <p:sldId id="295" r:id="rId18"/>
    <p:sldId id="277" r:id="rId19"/>
    <p:sldId id="278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73EE"/>
    <a:srgbClr val="1F4E79"/>
    <a:srgbClr val="E3C9F7"/>
    <a:srgbClr val="6E0876"/>
    <a:srgbClr val="731AB6"/>
    <a:srgbClr val="740A47"/>
    <a:srgbClr val="720C4E"/>
    <a:srgbClr val="700E54"/>
    <a:srgbClr val="881DB3"/>
    <a:srgbClr val="FEE4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3" autoAdjust="0"/>
    <p:restoredTop sz="77608" autoAdjust="0"/>
  </p:normalViewPr>
  <p:slideViewPr>
    <p:cSldViewPr snapToGrid="0" showGuides="1">
      <p:cViewPr varScale="1">
        <p:scale>
          <a:sx n="67" d="100"/>
          <a:sy n="67" d="100"/>
        </p:scale>
        <p:origin x="96" y="210"/>
      </p:cViewPr>
      <p:guideLst>
        <p:guide orient="horz" pos="2137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4" Type="http://schemas.openxmlformats.org/officeDocument/2006/relationships/image" Target="../media/image13.wmf"/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media/>
</file>

<file path=ppt/media/image1.png>
</file>

<file path=ppt/media/image10.wmf>
</file>

<file path=ppt/media/image11.wmf>
</file>

<file path=ppt/media/image12.wmf>
</file>

<file path=ppt/media/image13.wmf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wmf"/><Relationship Id="rId8" Type="http://schemas.openxmlformats.org/officeDocument/2006/relationships/oleObject" Target="../embeddings/oleObject4.bin"/><Relationship Id="rId7" Type="http://schemas.openxmlformats.org/officeDocument/2006/relationships/image" Target="../media/image12.wmf"/><Relationship Id="rId6" Type="http://schemas.openxmlformats.org/officeDocument/2006/relationships/oleObject" Target="../embeddings/oleObject3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2.bin"/><Relationship Id="rId3" Type="http://schemas.openxmlformats.org/officeDocument/2006/relationships/tags" Target="../tags/tag12.xml"/><Relationship Id="rId2" Type="http://schemas.openxmlformats.org/officeDocument/2006/relationships/image" Target="../media/image10.wmf"/><Relationship Id="rId11" Type="http://schemas.openxmlformats.org/officeDocument/2006/relationships/vmlDrawing" Target="../drawings/vmlDrawing1.vml"/><Relationship Id="rId10" Type="http://schemas.openxmlformats.org/officeDocument/2006/relationships/slideLayout" Target="../slideLayouts/slideLayout2.xml"/><Relationship Id="rId1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7"/>
          <p:cNvSpPr txBox="1"/>
          <p:nvPr/>
        </p:nvSpPr>
        <p:spPr>
          <a:xfrm>
            <a:off x="1862086" y="3434063"/>
            <a:ext cx="3051417" cy="749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defTabSz="1217930" fontAlgn="auto"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第</a:t>
            </a:r>
            <a:r>
              <a:rPr kumimoji="0" lang="en-US" altLang="zh-CN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1</a:t>
            </a: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章  概论</a:t>
            </a:r>
            <a:endParaRPr kumimoji="0" lang="zh-CN" altLang="en-US" sz="4265" kern="1200" cap="none" spc="0" normalizeH="0" baseline="0" noProof="1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576451" y="1645590"/>
            <a:ext cx="1622688" cy="1622688"/>
            <a:chOff x="882649" y="2219325"/>
            <a:chExt cx="2070101" cy="2070101"/>
          </a:xfrm>
        </p:grpSpPr>
        <p:sp>
          <p:nvSpPr>
            <p:cNvPr id="21" name="椭圆 20"/>
            <p:cNvSpPr/>
            <p:nvPr/>
          </p:nvSpPr>
          <p:spPr>
            <a:xfrm>
              <a:off x="1019174" y="2355850"/>
              <a:ext cx="1797050" cy="1797050"/>
            </a:xfrm>
            <a:prstGeom prst="ellipse">
              <a:avLst/>
            </a:prstGeom>
            <a:noFill/>
            <a:ln>
              <a:solidFill>
                <a:srgbClr val="0F73E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solidFill>
                    <a:schemeClr val="accent5">
                      <a:lumMod val="50000"/>
                    </a:schemeClr>
                  </a:solidFill>
                  <a:effectLst/>
                  <a:latin typeface="+mj-lt"/>
                  <a:ea typeface="微软雅黑 Light" panose="020B0502040204020203" pitchFamily="34" charset="-122"/>
                  <a:cs typeface="+mn-ea"/>
                  <a:sym typeface="+mn-lt"/>
                </a:rPr>
                <a:t>01</a:t>
              </a:r>
              <a:endParaRPr lang="en-US" sz="4000" b="1" dirty="0">
                <a:solidFill>
                  <a:schemeClr val="accent5">
                    <a:lumMod val="50000"/>
                  </a:schemeClr>
                </a:solidFill>
                <a:effectLst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22" name="空心弧 21"/>
            <p:cNvSpPr/>
            <p:nvPr/>
          </p:nvSpPr>
          <p:spPr>
            <a:xfrm rot="7613872">
              <a:off x="882649" y="2219325"/>
              <a:ext cx="2070101" cy="2070101"/>
            </a:xfrm>
            <a:prstGeom prst="blockArc">
              <a:avLst>
                <a:gd name="adj1" fmla="val 10800000"/>
                <a:gd name="adj2" fmla="val 3959450"/>
                <a:gd name="adj3" fmla="val 6684"/>
              </a:avLst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562189" y="1170848"/>
            <a:ext cx="4963698" cy="617070"/>
            <a:chOff x="5493750" y="892151"/>
            <a:chExt cx="4963698" cy="617070"/>
          </a:xfrm>
        </p:grpSpPr>
        <p:sp>
          <p:nvSpPr>
            <p:cNvPr id="23" name="矩形: 圆角 22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2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37" name="矩形: 圆角 36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1.1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什么是信息隐藏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562189" y="2036857"/>
            <a:ext cx="4963698" cy="617070"/>
            <a:chOff x="5493750" y="892151"/>
            <a:chExt cx="4963698" cy="617070"/>
          </a:xfrm>
        </p:grpSpPr>
        <p:sp>
          <p:nvSpPr>
            <p:cNvPr id="68" name="矩形: 圆角 67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69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0" name="矩形: 圆角 69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1.2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信息隐藏的历史回顾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562189" y="2902866"/>
            <a:ext cx="4963698" cy="617070"/>
            <a:chOff x="5493750" y="892151"/>
            <a:chExt cx="4963698" cy="617070"/>
          </a:xfrm>
        </p:grpSpPr>
        <p:sp>
          <p:nvSpPr>
            <p:cNvPr id="72" name="矩形: 圆角 71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3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4" name="矩形: 圆角 73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1.3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发展现状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和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分类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562189" y="3768875"/>
            <a:ext cx="4963698" cy="617070"/>
            <a:chOff x="5493750" y="892151"/>
            <a:chExt cx="4963698" cy="617070"/>
          </a:xfrm>
        </p:grpSpPr>
        <p:sp>
          <p:nvSpPr>
            <p:cNvPr id="76" name="矩形: 圆角 75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7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8" name="矩形: 圆角 77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1.4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信息隐藏算法性能指标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5562189" y="4634884"/>
            <a:ext cx="4963698" cy="617070"/>
            <a:chOff x="5493750" y="892151"/>
            <a:chExt cx="4963698" cy="617070"/>
          </a:xfrm>
        </p:grpSpPr>
        <p:sp>
          <p:nvSpPr>
            <p:cNvPr id="80" name="矩形: 圆角 79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81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82" name="矩形: 圆角 81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1.5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可视密码学与信息分存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5562189" y="5500893"/>
            <a:ext cx="4963698" cy="617070"/>
            <a:chOff x="5493750" y="892151"/>
            <a:chExt cx="4963698" cy="617070"/>
          </a:xfrm>
        </p:grpSpPr>
        <p:sp>
          <p:nvSpPr>
            <p:cNvPr id="84" name="矩形: 圆角 83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85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86" name="矩形: 圆角 85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1.6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叠像术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组合 174"/>
          <p:cNvGrpSpPr/>
          <p:nvPr/>
        </p:nvGrpSpPr>
        <p:grpSpPr>
          <a:xfrm>
            <a:off x="687850" y="847336"/>
            <a:ext cx="6048570" cy="840284"/>
            <a:chOff x="3135993" y="1051060"/>
            <a:chExt cx="6048570" cy="840284"/>
          </a:xfrm>
        </p:grpSpPr>
        <p:sp>
          <p:nvSpPr>
            <p:cNvPr id="176" name="矩形: 圆角 175"/>
            <p:cNvSpPr/>
            <p:nvPr/>
          </p:nvSpPr>
          <p:spPr>
            <a:xfrm>
              <a:off x="3839427" y="1280937"/>
              <a:ext cx="5345136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3972879" y="1333399"/>
              <a:ext cx="521168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理论研究的热潮（</a:t>
              </a: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2000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年以后）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思源黑体 CN Heavy" panose="020B0A00000000000000" pitchFamily="34" charset="-122"/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4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9" name="直接连接符 178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2"/>
          <p:cNvSpPr>
            <a:spLocks noGrp="1"/>
          </p:cNvSpPr>
          <p:nvPr/>
        </p:nvSpPr>
        <p:spPr>
          <a:xfrm>
            <a:off x="2108517" y="2156615"/>
            <a:ext cx="7974965" cy="56705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2800" dirty="0">
                <a:solidFill>
                  <a:srgbClr val="002060"/>
                </a:solidFill>
                <a:sym typeface="黑体" panose="02010609060101010101" charset="-122"/>
              </a:rPr>
              <a:t>Moulin</a:t>
            </a:r>
            <a:r>
              <a:rPr lang="zh-CN" altLang="en-US" sz="2800" dirty="0">
                <a:solidFill>
                  <a:srgbClr val="002060"/>
                </a:solidFill>
                <a:sym typeface="黑体" panose="02010609060101010101" charset="-122"/>
              </a:rPr>
              <a:t>等人提出基于信息论的信息隐藏理论框架</a:t>
            </a:r>
            <a:endParaRPr lang="zh-CN" altLang="en-US" sz="2800" dirty="0">
              <a:solidFill>
                <a:srgbClr val="002060"/>
              </a:solidFill>
              <a:sym typeface="黑体" panose="02010609060101010101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87850" y="3002640"/>
            <a:ext cx="2503122" cy="2743575"/>
            <a:chOff x="1419126" y="2735782"/>
            <a:chExt cx="3318781" cy="3637587"/>
          </a:xfrm>
        </p:grpSpPr>
        <p:grpSp>
          <p:nvGrpSpPr>
            <p:cNvPr id="20" name="组合 19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dirty="0"/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21" name="矩形 20"/>
            <p:cNvSpPr/>
            <p:nvPr/>
          </p:nvSpPr>
          <p:spPr>
            <a:xfrm>
              <a:off x="1798204" y="3351607"/>
              <a:ext cx="2601314" cy="15128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Costa dirty paper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模型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414721" y="3027299"/>
            <a:ext cx="2503122" cy="2743575"/>
            <a:chOff x="1419126" y="2735782"/>
            <a:chExt cx="3318781" cy="3637587"/>
          </a:xfrm>
        </p:grpSpPr>
        <p:grpSp>
          <p:nvGrpSpPr>
            <p:cNvPr id="25" name="组合 24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dirty="0"/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26" name="矩形 25"/>
            <p:cNvSpPr/>
            <p:nvPr/>
          </p:nvSpPr>
          <p:spPr>
            <a:xfrm>
              <a:off x="1698394" y="3318912"/>
              <a:ext cx="2903958" cy="15128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Cohen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与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Lapidoth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模型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141592" y="3002640"/>
            <a:ext cx="2503122" cy="2743575"/>
            <a:chOff x="1419126" y="2735782"/>
            <a:chExt cx="3318781" cy="3637587"/>
          </a:xfrm>
        </p:grpSpPr>
        <p:grpSp>
          <p:nvGrpSpPr>
            <p:cNvPr id="30" name="组合 29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dirty="0"/>
              </a:p>
            </p:txBody>
          </p:sp>
          <p:pic>
            <p:nvPicPr>
              <p:cNvPr id="33" name="图片 32"/>
              <p:cNvPicPr>
                <a:picLocks noChangeAspect="1"/>
              </p:cNvPicPr>
              <p:nvPr/>
            </p:nvPicPr>
            <p:blipFill>
              <a:blip r:embed="rId1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31" name="矩形 30"/>
            <p:cNvSpPr/>
            <p:nvPr/>
          </p:nvSpPr>
          <p:spPr>
            <a:xfrm>
              <a:off x="1850792" y="3351607"/>
              <a:ext cx="2601314" cy="15128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Somekh-Baruck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模型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868462" y="3027299"/>
            <a:ext cx="2503122" cy="2743575"/>
            <a:chOff x="1419126" y="2735782"/>
            <a:chExt cx="3318781" cy="3637587"/>
          </a:xfrm>
        </p:grpSpPr>
        <p:grpSp>
          <p:nvGrpSpPr>
            <p:cNvPr id="35" name="组合 34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dirty="0"/>
              </a:p>
            </p:txBody>
          </p:sp>
          <p:pic>
            <p:nvPicPr>
              <p:cNvPr id="38" name="图片 37"/>
              <p:cNvPicPr>
                <a:picLocks noChangeAspect="1"/>
              </p:cNvPicPr>
              <p:nvPr/>
            </p:nvPicPr>
            <p:blipFill>
              <a:blip r:embed="rId1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36" name="矩形 35"/>
            <p:cNvSpPr/>
            <p:nvPr/>
          </p:nvSpPr>
          <p:spPr>
            <a:xfrm>
              <a:off x="1698394" y="3318912"/>
              <a:ext cx="2903958" cy="15128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并行高斯信道模型等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3126836" y="583544"/>
            <a:ext cx="5907697" cy="1109044"/>
            <a:chOff x="3279913" y="488294"/>
            <a:chExt cx="5907697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5907697" cy="687881"/>
              <a:chOff x="3279913" y="909457"/>
              <a:chExt cx="5907697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5907697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4288353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隐写术和数字水印现状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8" name="组合 167"/>
          <p:cNvGrpSpPr/>
          <p:nvPr/>
        </p:nvGrpSpPr>
        <p:grpSpPr>
          <a:xfrm>
            <a:off x="3908060" y="2157991"/>
            <a:ext cx="7226972" cy="3684588"/>
            <a:chOff x="1962783" y="3317604"/>
            <a:chExt cx="7226972" cy="3684588"/>
          </a:xfrm>
        </p:grpSpPr>
        <p:sp>
          <p:nvSpPr>
            <p:cNvPr id="169" name="矩形: 圆角 168"/>
            <p:cNvSpPr/>
            <p:nvPr/>
          </p:nvSpPr>
          <p:spPr>
            <a:xfrm>
              <a:off x="1962783" y="3317604"/>
              <a:ext cx="7226972" cy="3684588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2430063" y="3363633"/>
              <a:ext cx="6550141" cy="33499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/>
                <a:t>MP3Stego</a:t>
              </a:r>
              <a:endParaRPr lang="en-US" altLang="zh-CN" sz="2400" dirty="0"/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 err="1"/>
                <a:t>Jstego</a:t>
              </a:r>
              <a:endParaRPr lang="en-US" altLang="zh-CN" sz="2400" dirty="0"/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/>
                <a:t>Stools(</a:t>
              </a:r>
              <a:r>
                <a:rPr lang="en-US" altLang="zh-CN" sz="2400" dirty="0" err="1"/>
                <a:t>wav,gif,bmp</a:t>
              </a:r>
              <a:r>
                <a:rPr lang="en-US" altLang="zh-CN" sz="2400" dirty="0"/>
                <a:t>)</a:t>
              </a:r>
              <a:endParaRPr lang="en-US" altLang="zh-CN" sz="2400" dirty="0"/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 err="1"/>
                <a:t>OutGuess</a:t>
              </a:r>
              <a:endParaRPr lang="en-US" altLang="zh-CN" sz="2400" dirty="0"/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/>
                <a:t>…</a:t>
              </a:r>
              <a:endParaRPr lang="en-US" altLang="zh-CN" sz="2400" dirty="0"/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/>
                <a:t>http://www.jjtc.com/Steganography/toolmatrix.htm</a:t>
              </a:r>
              <a:endParaRPr lang="en-US" altLang="zh-CN" sz="24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1284104" y="2965184"/>
            <a:ext cx="2035032" cy="2035032"/>
            <a:chOff x="1061370" y="2012828"/>
            <a:chExt cx="2467365" cy="2467365"/>
          </a:xfrm>
        </p:grpSpPr>
        <p:sp>
          <p:nvSpPr>
            <p:cNvPr id="172" name="椭圆 171"/>
            <p:cNvSpPr/>
            <p:nvPr/>
          </p:nvSpPr>
          <p:spPr>
            <a:xfrm>
              <a:off x="1061370" y="2012828"/>
              <a:ext cx="2467365" cy="2467365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3" name="Rectangle 2"/>
            <p:cNvSpPr txBox="1"/>
            <p:nvPr/>
          </p:nvSpPr>
          <p:spPr>
            <a:xfrm>
              <a:off x="1216779" y="2355317"/>
              <a:ext cx="2098460" cy="1561742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zh-CN" altLang="en-US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黑体" panose="02010609060101010101" charset="-122"/>
                </a:rPr>
                <a:t>产品</a:t>
              </a:r>
              <a:endPara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sym typeface="黑体" panose="0201060906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黑体" panose="02010609060101010101" charset="-122"/>
                </a:rPr>
                <a:t>软件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sym typeface="黑体" panose="02010609060101010101" charset="-122"/>
              </a:endParaRPr>
            </a:p>
          </p:txBody>
        </p:sp>
      </p:grpSp>
      <p:grpSp>
        <p:nvGrpSpPr>
          <p:cNvPr id="175" name="Group 36"/>
          <p:cNvGrpSpPr/>
          <p:nvPr/>
        </p:nvGrpSpPr>
        <p:grpSpPr>
          <a:xfrm>
            <a:off x="863554" y="2665165"/>
            <a:ext cx="2770709" cy="2726163"/>
            <a:chOff x="6869300" y="3848083"/>
            <a:chExt cx="2609417" cy="2567465"/>
          </a:xfrm>
          <a:solidFill>
            <a:srgbClr val="0F73EE"/>
          </a:solidFill>
        </p:grpSpPr>
        <p:sp>
          <p:nvSpPr>
            <p:cNvPr id="176" name="Freeform 9"/>
            <p:cNvSpPr/>
            <p:nvPr/>
          </p:nvSpPr>
          <p:spPr bwMode="auto">
            <a:xfrm>
              <a:off x="6869300" y="3848083"/>
              <a:ext cx="2609417" cy="2567465"/>
            </a:xfrm>
            <a:custGeom>
              <a:avLst/>
              <a:gdLst>
                <a:gd name="T0" fmla="*/ 865 w 929"/>
                <a:gd name="T1" fmla="*/ 292 h 914"/>
                <a:gd name="T2" fmla="*/ 873 w 929"/>
                <a:gd name="T3" fmla="*/ 274 h 914"/>
                <a:gd name="T4" fmla="*/ 892 w 929"/>
                <a:gd name="T5" fmla="*/ 282 h 914"/>
                <a:gd name="T6" fmla="*/ 892 w 929"/>
                <a:gd name="T7" fmla="*/ 584 h 914"/>
                <a:gd name="T8" fmla="*/ 365 w 929"/>
                <a:gd name="T9" fmla="*/ 852 h 914"/>
                <a:gd name="T10" fmla="*/ 66 w 929"/>
                <a:gd name="T11" fmla="*/ 314 h 914"/>
                <a:gd name="T12" fmla="*/ 354 w 929"/>
                <a:gd name="T13" fmla="*/ 19 h 914"/>
                <a:gd name="T14" fmla="*/ 440 w 929"/>
                <a:gd name="T15" fmla="*/ 1 h 914"/>
                <a:gd name="T16" fmla="*/ 456 w 929"/>
                <a:gd name="T17" fmla="*/ 14 h 914"/>
                <a:gd name="T18" fmla="*/ 443 w 929"/>
                <a:gd name="T19" fmla="*/ 29 h 914"/>
                <a:gd name="T20" fmla="*/ 362 w 929"/>
                <a:gd name="T21" fmla="*/ 46 h 914"/>
                <a:gd name="T22" fmla="*/ 93 w 929"/>
                <a:gd name="T23" fmla="*/ 322 h 914"/>
                <a:gd name="T24" fmla="*/ 373 w 929"/>
                <a:gd name="T25" fmla="*/ 824 h 914"/>
                <a:gd name="T26" fmla="*/ 865 w 929"/>
                <a:gd name="T27" fmla="*/ 574 h 914"/>
                <a:gd name="T28" fmla="*/ 865 w 929"/>
                <a:gd name="T29" fmla="*/ 292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9" h="914">
                  <a:moveTo>
                    <a:pt x="865" y="292"/>
                  </a:moveTo>
                  <a:cubicBezTo>
                    <a:pt x="862" y="285"/>
                    <a:pt x="866" y="277"/>
                    <a:pt x="873" y="274"/>
                  </a:cubicBezTo>
                  <a:cubicBezTo>
                    <a:pt x="881" y="271"/>
                    <a:pt x="889" y="275"/>
                    <a:pt x="892" y="282"/>
                  </a:cubicBezTo>
                  <a:cubicBezTo>
                    <a:pt x="929" y="383"/>
                    <a:pt x="927" y="490"/>
                    <a:pt x="892" y="584"/>
                  </a:cubicBezTo>
                  <a:cubicBezTo>
                    <a:pt x="813" y="797"/>
                    <a:pt x="583" y="914"/>
                    <a:pt x="365" y="852"/>
                  </a:cubicBezTo>
                  <a:cubicBezTo>
                    <a:pt x="134" y="786"/>
                    <a:pt x="0" y="545"/>
                    <a:pt x="66" y="314"/>
                  </a:cubicBezTo>
                  <a:cubicBezTo>
                    <a:pt x="106" y="173"/>
                    <a:pt x="215" y="62"/>
                    <a:pt x="354" y="19"/>
                  </a:cubicBezTo>
                  <a:cubicBezTo>
                    <a:pt x="382" y="10"/>
                    <a:pt x="411" y="4"/>
                    <a:pt x="440" y="1"/>
                  </a:cubicBezTo>
                  <a:cubicBezTo>
                    <a:pt x="448" y="0"/>
                    <a:pt x="455" y="6"/>
                    <a:pt x="456" y="14"/>
                  </a:cubicBezTo>
                  <a:cubicBezTo>
                    <a:pt x="456" y="21"/>
                    <a:pt x="451" y="28"/>
                    <a:pt x="443" y="29"/>
                  </a:cubicBezTo>
                  <a:cubicBezTo>
                    <a:pt x="415" y="32"/>
                    <a:pt x="388" y="37"/>
                    <a:pt x="362" y="46"/>
                  </a:cubicBezTo>
                  <a:cubicBezTo>
                    <a:pt x="232" y="86"/>
                    <a:pt x="131" y="190"/>
                    <a:pt x="93" y="322"/>
                  </a:cubicBezTo>
                  <a:cubicBezTo>
                    <a:pt x="31" y="538"/>
                    <a:pt x="157" y="763"/>
                    <a:pt x="373" y="824"/>
                  </a:cubicBezTo>
                  <a:cubicBezTo>
                    <a:pt x="577" y="883"/>
                    <a:pt x="792" y="773"/>
                    <a:pt x="865" y="574"/>
                  </a:cubicBezTo>
                  <a:cubicBezTo>
                    <a:pt x="898" y="486"/>
                    <a:pt x="900" y="386"/>
                    <a:pt x="865" y="29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77" name="Freeform 10"/>
            <p:cNvSpPr/>
            <p:nvPr/>
          </p:nvSpPr>
          <p:spPr bwMode="auto">
            <a:xfrm>
              <a:off x="9195641" y="4575252"/>
              <a:ext cx="202769" cy="199972"/>
            </a:xfrm>
            <a:custGeom>
              <a:avLst/>
              <a:gdLst>
                <a:gd name="T0" fmla="*/ 8 w 72"/>
                <a:gd name="T1" fmla="*/ 51 h 71"/>
                <a:gd name="T2" fmla="*/ 21 w 72"/>
                <a:gd name="T3" fmla="*/ 8 h 71"/>
                <a:gd name="T4" fmla="*/ 63 w 72"/>
                <a:gd name="T5" fmla="*/ 20 h 71"/>
                <a:gd name="T6" fmla="*/ 51 w 72"/>
                <a:gd name="T7" fmla="*/ 63 h 71"/>
                <a:gd name="T8" fmla="*/ 8 w 72"/>
                <a:gd name="T9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1">
                  <a:moveTo>
                    <a:pt x="8" y="51"/>
                  </a:moveTo>
                  <a:cubicBezTo>
                    <a:pt x="0" y="36"/>
                    <a:pt x="5" y="16"/>
                    <a:pt x="21" y="8"/>
                  </a:cubicBezTo>
                  <a:cubicBezTo>
                    <a:pt x="36" y="0"/>
                    <a:pt x="55" y="5"/>
                    <a:pt x="63" y="20"/>
                  </a:cubicBezTo>
                  <a:cubicBezTo>
                    <a:pt x="72" y="35"/>
                    <a:pt x="66" y="54"/>
                    <a:pt x="51" y="63"/>
                  </a:cubicBezTo>
                  <a:cubicBezTo>
                    <a:pt x="36" y="71"/>
                    <a:pt x="17" y="66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688436" y="471411"/>
            <a:ext cx="8596015" cy="1109044"/>
            <a:chOff x="3279913" y="488294"/>
            <a:chExt cx="8596015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8596015" cy="687881"/>
              <a:chOff x="3279913" y="909457"/>
              <a:chExt cx="8596015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8389936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7226972" cy="535531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隐写术和数字水印现状</a:t>
                </a:r>
                <a:r>
                  <a:rPr lang="en-US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——</a:t>
                </a: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研究课题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74" name="组合 173"/>
          <p:cNvGrpSpPr/>
          <p:nvPr/>
        </p:nvGrpSpPr>
        <p:grpSpPr>
          <a:xfrm>
            <a:off x="2759442" y="2460319"/>
            <a:ext cx="6927813" cy="2587934"/>
            <a:chOff x="2384627" y="1970298"/>
            <a:chExt cx="6927813" cy="1642434"/>
          </a:xfrm>
        </p:grpSpPr>
        <p:sp>
          <p:nvSpPr>
            <p:cNvPr id="178" name="矩形: 圆角 177"/>
            <p:cNvSpPr/>
            <p:nvPr/>
          </p:nvSpPr>
          <p:spPr>
            <a:xfrm>
              <a:off x="2384627" y="1970298"/>
              <a:ext cx="6927813" cy="1642434"/>
            </a:xfrm>
            <a:prstGeom prst="roundRect">
              <a:avLst>
                <a:gd name="adj" fmla="val 10386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79" name="矩形 178"/>
            <p:cNvSpPr/>
            <p:nvPr/>
          </p:nvSpPr>
          <p:spPr>
            <a:xfrm>
              <a:off x="3194945" y="2056816"/>
              <a:ext cx="5724644" cy="14285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基于图像的隐写和数字水印技术较成熟</a:t>
              </a:r>
              <a:endParaRPr lang="zh-CN" altLang="en-US" sz="2400" dirty="0">
                <a:latin typeface="+mn-ea"/>
              </a:endParaRPr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基于音频的隐写和数字水印技术还在发展</a:t>
              </a:r>
              <a:endParaRPr lang="zh-CN" altLang="en-US" sz="2400" dirty="0">
                <a:latin typeface="+mn-ea"/>
              </a:endParaRPr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视频隐写和数字水印的研究是新兴的热点</a:t>
              </a:r>
              <a:endParaRPr lang="zh-CN" altLang="en-US" sz="2400" dirty="0">
                <a:latin typeface="+mn-ea"/>
              </a:endParaRPr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文本、协议、软件</a:t>
              </a:r>
              <a:r>
                <a:rPr lang="en-US" altLang="zh-CN" sz="2400" dirty="0">
                  <a:latin typeface="+mn-ea"/>
                </a:rPr>
                <a:t>…</a:t>
              </a:r>
              <a:endParaRPr lang="en-US" altLang="zh-CN" sz="2400" dirty="0">
                <a:latin typeface="+mn-ea"/>
              </a:endParaRPr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1789125" y="2879418"/>
            <a:ext cx="1654482" cy="1654481"/>
            <a:chOff x="1882937" y="2051686"/>
            <a:chExt cx="1438016" cy="1438016"/>
          </a:xfrm>
        </p:grpSpPr>
        <p:sp>
          <p:nvSpPr>
            <p:cNvPr id="181" name="椭圆 180"/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2" name="矩形 181"/>
            <p:cNvSpPr/>
            <p:nvPr/>
          </p:nvSpPr>
          <p:spPr>
            <a:xfrm>
              <a:off x="2014605" y="2330648"/>
              <a:ext cx="1223992" cy="10226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正向</a:t>
              </a:r>
              <a:endPara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研究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65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688436" y="471411"/>
            <a:ext cx="8596015" cy="1109044"/>
            <a:chOff x="3279913" y="488294"/>
            <a:chExt cx="8596015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8596015" cy="687881"/>
              <a:chOff x="3279913" y="909457"/>
              <a:chExt cx="8596015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8389936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7226972" cy="535531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隐写术和数字水印现状</a:t>
                </a:r>
                <a:r>
                  <a:rPr lang="en-US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——</a:t>
                </a: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研究课题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8" name="组合 167"/>
          <p:cNvGrpSpPr/>
          <p:nvPr/>
        </p:nvGrpSpPr>
        <p:grpSpPr>
          <a:xfrm>
            <a:off x="2057479" y="1980647"/>
            <a:ext cx="3102390" cy="554008"/>
            <a:chOff x="1962783" y="3317604"/>
            <a:chExt cx="3102390" cy="554008"/>
          </a:xfrm>
        </p:grpSpPr>
        <p:sp>
          <p:nvSpPr>
            <p:cNvPr id="169" name="矩形: 圆角 168"/>
            <p:cNvSpPr/>
            <p:nvPr/>
          </p:nvSpPr>
          <p:spPr>
            <a:xfrm>
              <a:off x="1962783" y="3317604"/>
              <a:ext cx="195420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2096236" y="3346450"/>
              <a:ext cx="296893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b="1" dirty="0">
                  <a:latin typeface="+mn-ea"/>
                </a:rPr>
                <a:t>逆向研究</a:t>
              </a:r>
              <a:endParaRPr lang="zh-CN" altLang="en-US" sz="2800" b="1" dirty="0">
                <a:latin typeface="+mn-ea"/>
              </a:endParaRPr>
            </a:p>
          </p:txBody>
        </p:sp>
      </p:grpSp>
      <p:sp>
        <p:nvSpPr>
          <p:cNvPr id="171" name="矩形 170"/>
          <p:cNvSpPr/>
          <p:nvPr/>
        </p:nvSpPr>
        <p:spPr>
          <a:xfrm>
            <a:off x="2190932" y="2656588"/>
            <a:ext cx="81868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主动攻击：在不显著影响使用价值前提下，尽量抹除信息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被动攻击：判定并提取待检测载体中信息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grpSp>
        <p:nvGrpSpPr>
          <p:cNvPr id="186" name="组合 185"/>
          <p:cNvGrpSpPr/>
          <p:nvPr/>
        </p:nvGrpSpPr>
        <p:grpSpPr>
          <a:xfrm>
            <a:off x="2057479" y="3663097"/>
            <a:ext cx="3102390" cy="554008"/>
            <a:chOff x="1962783" y="3317604"/>
            <a:chExt cx="3102390" cy="554008"/>
          </a:xfrm>
        </p:grpSpPr>
        <p:sp>
          <p:nvSpPr>
            <p:cNvPr id="187" name="矩形: 圆角 186"/>
            <p:cNvSpPr/>
            <p:nvPr/>
          </p:nvSpPr>
          <p:spPr>
            <a:xfrm>
              <a:off x="1962783" y="3317604"/>
              <a:ext cx="195420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/>
            </a:p>
          </p:txBody>
        </p:sp>
        <p:sp>
          <p:nvSpPr>
            <p:cNvPr id="188" name="矩形 187"/>
            <p:cNvSpPr/>
            <p:nvPr/>
          </p:nvSpPr>
          <p:spPr>
            <a:xfrm>
              <a:off x="2096236" y="3346450"/>
              <a:ext cx="296893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b="1" dirty="0">
                  <a:latin typeface="+mn-ea"/>
                </a:rPr>
                <a:t>新研究点</a:t>
              </a:r>
              <a:endParaRPr lang="zh-CN" altLang="en-US" sz="2800" b="1" dirty="0">
                <a:latin typeface="+mn-ea"/>
              </a:endParaRPr>
            </a:p>
          </p:txBody>
        </p:sp>
      </p:grpSp>
      <p:sp>
        <p:nvSpPr>
          <p:cNvPr id="189" name="矩形 188"/>
          <p:cNvSpPr/>
          <p:nvPr/>
        </p:nvSpPr>
        <p:spPr>
          <a:xfrm>
            <a:off x="2190932" y="4339038"/>
            <a:ext cx="6986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Benchmark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（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Stirmark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），数字图像取证，感知哈希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2057479" y="4938769"/>
            <a:ext cx="3102390" cy="554008"/>
            <a:chOff x="1962783" y="3317604"/>
            <a:chExt cx="3102390" cy="554008"/>
          </a:xfrm>
        </p:grpSpPr>
        <p:sp>
          <p:nvSpPr>
            <p:cNvPr id="191" name="矩形: 圆角 190"/>
            <p:cNvSpPr/>
            <p:nvPr/>
          </p:nvSpPr>
          <p:spPr>
            <a:xfrm>
              <a:off x="1962783" y="3317604"/>
              <a:ext cx="195420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2096236" y="3346450"/>
              <a:ext cx="296893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b="1" dirty="0">
                  <a:latin typeface="+mn-ea"/>
                </a:rPr>
                <a:t>理论研究</a:t>
              </a:r>
              <a:endParaRPr lang="zh-CN" altLang="en-US" sz="2800" b="1" dirty="0">
                <a:latin typeface="+mn-ea"/>
              </a:endParaRPr>
            </a:p>
          </p:txBody>
        </p:sp>
      </p:grpSp>
      <p:sp>
        <p:nvSpPr>
          <p:cNvPr id="193" name="矩形 192"/>
          <p:cNvSpPr/>
          <p:nvPr/>
        </p:nvSpPr>
        <p:spPr>
          <a:xfrm>
            <a:off x="2190932" y="5614710"/>
            <a:ext cx="4493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容量研究（博弈法、信息论法）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/>
      <p:bldP spid="189" grpId="0"/>
      <p:bldP spid="19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688435" y="757161"/>
            <a:ext cx="10433684" cy="1109044"/>
            <a:chOff x="3279912" y="488294"/>
            <a:chExt cx="10433684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2" y="909457"/>
              <a:ext cx="10433684" cy="687881"/>
              <a:chOff x="3279912" y="909457"/>
              <a:chExt cx="10433684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2" y="909457"/>
                <a:ext cx="10162851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5" y="1032190"/>
                <a:ext cx="9064641" cy="535531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隐写术和数字水印现状</a:t>
                </a:r>
                <a:r>
                  <a:rPr lang="en-US" altLang="zh-CN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——</a:t>
                </a: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文献检索（关键词）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72" name="组合 171"/>
          <p:cNvGrpSpPr/>
          <p:nvPr/>
        </p:nvGrpSpPr>
        <p:grpSpPr>
          <a:xfrm>
            <a:off x="687850" y="2564490"/>
            <a:ext cx="2503122" cy="2743575"/>
            <a:chOff x="1419126" y="2735782"/>
            <a:chExt cx="3318781" cy="3637587"/>
          </a:xfrm>
        </p:grpSpPr>
        <p:grpSp>
          <p:nvGrpSpPr>
            <p:cNvPr id="173" name="组合 172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75" name="椭圆 174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2000" dirty="0"/>
              </a:p>
            </p:txBody>
          </p:sp>
          <p:pic>
            <p:nvPicPr>
              <p:cNvPr id="176" name="图片 175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74" name="矩形 173"/>
            <p:cNvSpPr/>
            <p:nvPr/>
          </p:nvSpPr>
          <p:spPr>
            <a:xfrm>
              <a:off x="1686664" y="3301138"/>
              <a:ext cx="2765685" cy="18433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Information Hiding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 fontAlgn="base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（信息隐藏）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414721" y="2589149"/>
            <a:ext cx="2503122" cy="2743575"/>
            <a:chOff x="1419126" y="2735782"/>
            <a:chExt cx="3318781" cy="363758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80" name="椭圆 179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2000" dirty="0"/>
              </a:p>
            </p:txBody>
          </p:sp>
          <p:pic>
            <p:nvPicPr>
              <p:cNvPr id="181" name="图片 180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79" name="矩形 178"/>
            <p:cNvSpPr/>
            <p:nvPr/>
          </p:nvSpPr>
          <p:spPr>
            <a:xfrm>
              <a:off x="1637745" y="3573117"/>
              <a:ext cx="2903958" cy="12557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Steganography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（隐写）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6141592" y="2564490"/>
            <a:ext cx="2503122" cy="2743575"/>
            <a:chOff x="1419126" y="2735782"/>
            <a:chExt cx="3318781" cy="3637587"/>
          </a:xfrm>
        </p:grpSpPr>
        <p:grpSp>
          <p:nvGrpSpPr>
            <p:cNvPr id="183" name="组合 182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85" name="椭圆 184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2000" dirty="0"/>
              </a:p>
            </p:txBody>
          </p:sp>
          <p:pic>
            <p:nvPicPr>
              <p:cNvPr id="194" name="图片 193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84" name="矩形 183"/>
            <p:cNvSpPr/>
            <p:nvPr/>
          </p:nvSpPr>
          <p:spPr>
            <a:xfrm>
              <a:off x="1851034" y="3605812"/>
              <a:ext cx="2601314" cy="12557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Steganalysis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（隐写分析）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8868462" y="2589149"/>
            <a:ext cx="2503122" cy="2743575"/>
            <a:chOff x="1419126" y="2735782"/>
            <a:chExt cx="3318781" cy="3637587"/>
          </a:xfrm>
        </p:grpSpPr>
        <p:grpSp>
          <p:nvGrpSpPr>
            <p:cNvPr id="196" name="组合 195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98" name="椭圆 197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2000" dirty="0"/>
              </a:p>
            </p:txBody>
          </p:sp>
          <p:pic>
            <p:nvPicPr>
              <p:cNvPr id="199" name="图片 198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97" name="矩形 196"/>
            <p:cNvSpPr/>
            <p:nvPr/>
          </p:nvSpPr>
          <p:spPr>
            <a:xfrm>
              <a:off x="1699146" y="3268442"/>
              <a:ext cx="2903958" cy="18433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Digital Watermarking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（数字水印）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1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3470838" y="564494"/>
            <a:ext cx="5058501" cy="1109044"/>
            <a:chOff x="3279913" y="488294"/>
            <a:chExt cx="5058501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5058501" cy="687881"/>
              <a:chOff x="3279913" y="909457"/>
              <a:chExt cx="5058501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5058501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3467616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信息隐藏研究分支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74" name="组合 173"/>
          <p:cNvGrpSpPr/>
          <p:nvPr/>
        </p:nvGrpSpPr>
        <p:grpSpPr>
          <a:xfrm>
            <a:off x="2771370" y="2105842"/>
            <a:ext cx="2727583" cy="763004"/>
            <a:chOff x="4397979" y="1511803"/>
            <a:chExt cx="2490266" cy="763004"/>
          </a:xfrm>
        </p:grpSpPr>
        <p:sp>
          <p:nvSpPr>
            <p:cNvPr id="178" name="矩形: 圆角 177"/>
            <p:cNvSpPr/>
            <p:nvPr/>
          </p:nvSpPr>
          <p:spPr>
            <a:xfrm>
              <a:off x="4512179" y="1596162"/>
              <a:ext cx="2376066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179" name="组合 178"/>
            <p:cNvGrpSpPr/>
            <p:nvPr/>
          </p:nvGrpSpPr>
          <p:grpSpPr>
            <a:xfrm>
              <a:off x="4397979" y="1511803"/>
              <a:ext cx="2002149" cy="763004"/>
              <a:chOff x="4397979" y="1511803"/>
              <a:chExt cx="2002149" cy="763004"/>
            </a:xfrm>
          </p:grpSpPr>
          <p:sp>
            <p:nvSpPr>
              <p:cNvPr id="180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181" name="矩形 180"/>
              <p:cNvSpPr/>
              <p:nvPr/>
            </p:nvSpPr>
            <p:spPr>
              <a:xfrm>
                <a:off x="5138244" y="1511803"/>
                <a:ext cx="1261884" cy="662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隐写术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</p:grpSp>
      <p:sp>
        <p:nvSpPr>
          <p:cNvPr id="182" name="矩形 181"/>
          <p:cNvSpPr/>
          <p:nvPr/>
        </p:nvSpPr>
        <p:spPr>
          <a:xfrm>
            <a:off x="5165655" y="2261701"/>
            <a:ext cx="5106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zh-CN" altLang="en-US" sz="2800" dirty="0">
                <a:latin typeface="+mn-ea"/>
              </a:rPr>
              <a:t>伪装式保密通信</a:t>
            </a:r>
            <a:endParaRPr lang="zh-CN" altLang="en-US" sz="2800" dirty="0">
              <a:latin typeface="+mn-ea"/>
            </a:endParaRPr>
          </a:p>
        </p:txBody>
      </p:sp>
      <p:grpSp>
        <p:nvGrpSpPr>
          <p:cNvPr id="183" name="组合 182"/>
          <p:cNvGrpSpPr/>
          <p:nvPr/>
        </p:nvGrpSpPr>
        <p:grpSpPr>
          <a:xfrm>
            <a:off x="2771370" y="2902306"/>
            <a:ext cx="2727583" cy="763004"/>
            <a:chOff x="4397979" y="1511803"/>
            <a:chExt cx="2490266" cy="763004"/>
          </a:xfrm>
        </p:grpSpPr>
        <p:sp>
          <p:nvSpPr>
            <p:cNvPr id="184" name="矩形: 圆角 183"/>
            <p:cNvSpPr/>
            <p:nvPr/>
          </p:nvSpPr>
          <p:spPr>
            <a:xfrm>
              <a:off x="4512179" y="1596162"/>
              <a:ext cx="2376066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185" name="组合 184"/>
            <p:cNvGrpSpPr/>
            <p:nvPr/>
          </p:nvGrpSpPr>
          <p:grpSpPr>
            <a:xfrm>
              <a:off x="4397979" y="1511803"/>
              <a:ext cx="2390220" cy="763004"/>
              <a:chOff x="4397979" y="1511803"/>
              <a:chExt cx="2390220" cy="763004"/>
            </a:xfrm>
          </p:grpSpPr>
          <p:sp>
            <p:nvSpPr>
              <p:cNvPr id="186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187" name="矩形 186"/>
              <p:cNvSpPr/>
              <p:nvPr/>
            </p:nvSpPr>
            <p:spPr>
              <a:xfrm>
                <a:off x="4986045" y="1511803"/>
                <a:ext cx="1802154" cy="662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数字水印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</p:grpSp>
      <p:sp>
        <p:nvSpPr>
          <p:cNvPr id="188" name="矩形 187"/>
          <p:cNvSpPr/>
          <p:nvPr/>
        </p:nvSpPr>
        <p:spPr>
          <a:xfrm>
            <a:off x="5165655" y="3058165"/>
            <a:ext cx="5106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zh-CN" altLang="en-US" sz="2800" dirty="0">
                <a:latin typeface="+mn-ea"/>
              </a:rPr>
              <a:t>数字产品版权保护</a:t>
            </a:r>
            <a:endParaRPr lang="zh-CN" altLang="en-US" sz="2800" dirty="0">
              <a:latin typeface="+mn-ea"/>
            </a:endParaRPr>
          </a:p>
        </p:txBody>
      </p:sp>
      <p:grpSp>
        <p:nvGrpSpPr>
          <p:cNvPr id="207" name="组合 206"/>
          <p:cNvGrpSpPr/>
          <p:nvPr/>
        </p:nvGrpSpPr>
        <p:grpSpPr>
          <a:xfrm>
            <a:off x="2771370" y="3698770"/>
            <a:ext cx="2727583" cy="763004"/>
            <a:chOff x="4397979" y="1511803"/>
            <a:chExt cx="2490266" cy="763004"/>
          </a:xfrm>
        </p:grpSpPr>
        <p:sp>
          <p:nvSpPr>
            <p:cNvPr id="208" name="矩形: 圆角 207"/>
            <p:cNvSpPr/>
            <p:nvPr/>
          </p:nvSpPr>
          <p:spPr>
            <a:xfrm>
              <a:off x="4512179" y="1596162"/>
              <a:ext cx="2376066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209" name="组合 208"/>
            <p:cNvGrpSpPr/>
            <p:nvPr/>
          </p:nvGrpSpPr>
          <p:grpSpPr>
            <a:xfrm>
              <a:off x="4397979" y="1511803"/>
              <a:ext cx="2072067" cy="763004"/>
              <a:chOff x="4397979" y="1511803"/>
              <a:chExt cx="2072067" cy="763004"/>
            </a:xfrm>
          </p:grpSpPr>
          <p:sp>
            <p:nvSpPr>
              <p:cNvPr id="210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211" name="矩形 210"/>
              <p:cNvSpPr/>
              <p:nvPr/>
            </p:nvSpPr>
            <p:spPr>
              <a:xfrm>
                <a:off x="4990123" y="1511803"/>
                <a:ext cx="1479923" cy="662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信息分存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</p:grpSp>
      <p:sp>
        <p:nvSpPr>
          <p:cNvPr id="212" name="矩形 211"/>
          <p:cNvSpPr/>
          <p:nvPr/>
        </p:nvSpPr>
        <p:spPr>
          <a:xfrm>
            <a:off x="5165655" y="3854629"/>
            <a:ext cx="5106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zh-CN" altLang="en-US" sz="2800" dirty="0">
                <a:latin typeface="+mn-ea"/>
              </a:rPr>
              <a:t>可视密码</a:t>
            </a:r>
            <a:endParaRPr lang="zh-CN" altLang="en-US" sz="2800" dirty="0">
              <a:latin typeface="+mn-ea"/>
            </a:endParaRPr>
          </a:p>
        </p:txBody>
      </p:sp>
      <p:grpSp>
        <p:nvGrpSpPr>
          <p:cNvPr id="213" name="组合 212"/>
          <p:cNvGrpSpPr/>
          <p:nvPr/>
        </p:nvGrpSpPr>
        <p:grpSpPr>
          <a:xfrm>
            <a:off x="2771370" y="4495234"/>
            <a:ext cx="2727583" cy="763004"/>
            <a:chOff x="4397979" y="1511803"/>
            <a:chExt cx="2490266" cy="763004"/>
          </a:xfrm>
        </p:grpSpPr>
        <p:sp>
          <p:nvSpPr>
            <p:cNvPr id="214" name="矩形: 圆角 213"/>
            <p:cNvSpPr/>
            <p:nvPr/>
          </p:nvSpPr>
          <p:spPr>
            <a:xfrm>
              <a:off x="4512179" y="1596162"/>
              <a:ext cx="2376066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4397979" y="1511803"/>
              <a:ext cx="2427696" cy="763004"/>
              <a:chOff x="4397979" y="1511803"/>
              <a:chExt cx="2427696" cy="763004"/>
            </a:xfrm>
          </p:grpSpPr>
          <p:sp>
            <p:nvSpPr>
              <p:cNvPr id="216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217" name="矩形 216"/>
              <p:cNvSpPr/>
              <p:nvPr/>
            </p:nvSpPr>
            <p:spPr>
              <a:xfrm>
                <a:off x="5023521" y="1511803"/>
                <a:ext cx="1802154" cy="662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隐蔽信道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</p:grpSp>
      <p:sp>
        <p:nvSpPr>
          <p:cNvPr id="218" name="矩形 217"/>
          <p:cNvSpPr/>
          <p:nvPr/>
        </p:nvSpPr>
        <p:spPr>
          <a:xfrm>
            <a:off x="5165655" y="4651093"/>
            <a:ext cx="5106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zh-CN" altLang="en-US" sz="2800" dirty="0">
                <a:latin typeface="+mn-ea"/>
              </a:rPr>
              <a:t>计算机系统中的一些通道</a:t>
            </a:r>
            <a:endParaRPr lang="zh-CN" altLang="en-US" sz="2800" dirty="0">
              <a:latin typeface="+mn-ea"/>
            </a:endParaRPr>
          </a:p>
        </p:txBody>
      </p:sp>
      <p:grpSp>
        <p:nvGrpSpPr>
          <p:cNvPr id="219" name="组合 218"/>
          <p:cNvGrpSpPr/>
          <p:nvPr/>
        </p:nvGrpSpPr>
        <p:grpSpPr>
          <a:xfrm>
            <a:off x="2771371" y="5291698"/>
            <a:ext cx="2715535" cy="763004"/>
            <a:chOff x="4422901" y="1511803"/>
            <a:chExt cx="2479266" cy="763004"/>
          </a:xfrm>
        </p:grpSpPr>
        <p:sp>
          <p:nvSpPr>
            <p:cNvPr id="220" name="矩形: 圆角 219"/>
            <p:cNvSpPr/>
            <p:nvPr/>
          </p:nvSpPr>
          <p:spPr>
            <a:xfrm>
              <a:off x="4537100" y="1596162"/>
              <a:ext cx="2365067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>
              <a:off x="4422901" y="1511803"/>
              <a:ext cx="2403265" cy="763004"/>
              <a:chOff x="4422901" y="1511803"/>
              <a:chExt cx="2403265" cy="763004"/>
            </a:xfrm>
          </p:grpSpPr>
          <p:sp>
            <p:nvSpPr>
              <p:cNvPr id="222" name="Freeform 17"/>
              <p:cNvSpPr/>
              <p:nvPr/>
            </p:nvSpPr>
            <p:spPr bwMode="auto">
              <a:xfrm>
                <a:off x="4422901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223" name="矩形 222"/>
              <p:cNvSpPr/>
              <p:nvPr/>
            </p:nvSpPr>
            <p:spPr>
              <a:xfrm>
                <a:off x="4669585" y="1511803"/>
                <a:ext cx="2156581" cy="662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数字图像取证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</p:grpSp>
      <p:sp>
        <p:nvSpPr>
          <p:cNvPr id="224" name="矩形 223"/>
          <p:cNvSpPr/>
          <p:nvPr/>
        </p:nvSpPr>
        <p:spPr>
          <a:xfrm>
            <a:off x="5165655" y="5447553"/>
            <a:ext cx="5106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zh-CN" altLang="en-US" sz="2800" dirty="0">
                <a:latin typeface="+mn-ea"/>
              </a:rPr>
              <a:t>真实性鉴别</a:t>
            </a:r>
            <a:endParaRPr lang="zh-CN" altLang="en-US" sz="2800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/>
      <p:bldP spid="188" grpId="0"/>
      <p:bldP spid="212" grpId="0"/>
      <p:bldP spid="218" grpId="0"/>
      <p:bldP spid="2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781509" y="1699717"/>
            <a:ext cx="10285730" cy="169277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 fontAlgn="auto"/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+mn-ea"/>
                <a:cs typeface="黑体" panose="02010609060101010101" charset="-122"/>
              </a:rPr>
              <a:t>一级标题：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+mn-ea"/>
              <a:cs typeface="黑体" panose="02010609060101010101" charset="-122"/>
            </a:endParaRPr>
          </a:p>
          <a:p>
            <a:pPr indent="266700" fontAlgn="auto"/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  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黑体" panose="02010609060101010101" charset="-122"/>
            </a:endParaRPr>
          </a:p>
          <a:p>
            <a:pPr indent="266700" fontAlgn="auto"/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黑体" panose="02010609060101010101" charset="-122"/>
            </a:endParaRPr>
          </a:p>
          <a:p>
            <a:pPr indent="266700" fontAlgn="auto"/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+mn-ea"/>
                <a:cs typeface="黑体" panose="02010609060101010101" charset="-122"/>
              </a:rPr>
              <a:t>二级标题：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+mn-ea"/>
              <a:cs typeface="黑体" panose="02010609060101010101" charset="-122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046031" y="4865172"/>
          <a:ext cx="301625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8" name="包装程序外壳对象" showAsIcon="1" r:id="rId1" imgW="3000375" imgH="523875" progId="Package">
                  <p:embed/>
                </p:oleObj>
              </mc:Choice>
              <mc:Fallback>
                <p:oleObj name="包装程序外壳对象" showAsIcon="1" r:id="rId1" imgW="3000375" imgH="523875" progId="Package">
                  <p:embed/>
                  <p:pic>
                    <p:nvPicPr>
                      <p:cNvPr id="0" name="图片 211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046031" y="4865172"/>
                        <a:ext cx="3016250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组合 6"/>
          <p:cNvGrpSpPr/>
          <p:nvPr/>
        </p:nvGrpSpPr>
        <p:grpSpPr>
          <a:xfrm>
            <a:off x="2778211" y="1145195"/>
            <a:ext cx="6635578" cy="1109044"/>
            <a:chOff x="3279913" y="488294"/>
            <a:chExt cx="6635578" cy="1109044"/>
          </a:xfrm>
        </p:grpSpPr>
        <p:grpSp>
          <p:nvGrpSpPr>
            <p:cNvPr id="8" name="组合 7"/>
            <p:cNvGrpSpPr/>
            <p:nvPr/>
          </p:nvGrpSpPr>
          <p:grpSpPr>
            <a:xfrm>
              <a:off x="3279913" y="909457"/>
              <a:ext cx="6635578" cy="687881"/>
              <a:chOff x="3279913" y="909457"/>
              <a:chExt cx="6635578" cy="687881"/>
            </a:xfrm>
          </p:grpSpPr>
          <p:sp>
            <p:nvSpPr>
              <p:cNvPr id="163" name="矩形: 圆角 162"/>
              <p:cNvSpPr/>
              <p:nvPr/>
            </p:nvSpPr>
            <p:spPr>
              <a:xfrm>
                <a:off x="3279913" y="909457"/>
                <a:ext cx="663557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4648956" y="1032190"/>
                <a:ext cx="5059680" cy="53403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marR="0" lvl="0" indent="0" algn="l" defTabSz="914400" rtl="0" eaLnBrk="1" fontAlgn="base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ClrTx/>
                  <a:buSzTx/>
                  <a:buFont typeface="Wingdings" panose="05000000000000000000" charset="0"/>
                  <a:buNone/>
                  <a:defRPr/>
                </a:pPr>
                <a:r>
                  <a:rPr lang="zh-CN" altLang="en-US" sz="320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信息安全斗争的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技术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和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艺术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9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3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0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5" name="组合 164"/>
          <p:cNvGrpSpPr/>
          <p:nvPr/>
        </p:nvGrpSpPr>
        <p:grpSpPr>
          <a:xfrm>
            <a:off x="2800789" y="2568153"/>
            <a:ext cx="6170150" cy="840284"/>
            <a:chOff x="3135993" y="1051060"/>
            <a:chExt cx="6170150" cy="840284"/>
          </a:xfrm>
        </p:grpSpPr>
        <p:sp>
          <p:nvSpPr>
            <p:cNvPr id="166" name="矩形: 圆角 165"/>
            <p:cNvSpPr/>
            <p:nvPr/>
          </p:nvSpPr>
          <p:spPr>
            <a:xfrm>
              <a:off x="3839426" y="1280937"/>
              <a:ext cx="54667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3972879" y="1333399"/>
              <a:ext cx="521168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信息隐藏技术和密码技术的区别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68" name="矩形 167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5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9" name="直接连接符 168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矩形 169"/>
          <p:cNvSpPr/>
          <p:nvPr/>
        </p:nvSpPr>
        <p:spPr>
          <a:xfrm>
            <a:off x="9636839" y="1686190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思源黑体 CN Heavy</a:t>
            </a:r>
            <a:endParaRPr lang="zh-CN" altLang="en-US" dirty="0"/>
          </a:p>
        </p:txBody>
      </p:sp>
      <p:sp>
        <p:nvSpPr>
          <p:cNvPr id="171" name="矩形 170"/>
          <p:cNvSpPr/>
          <p:nvPr/>
        </p:nvSpPr>
        <p:spPr>
          <a:xfrm>
            <a:off x="9231435" y="2927436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思源黑体 CN Heavy</a:t>
            </a:r>
            <a:endParaRPr lang="zh-CN" altLang="en-US" dirty="0"/>
          </a:p>
        </p:txBody>
      </p:sp>
      <p:graphicFrame>
        <p:nvGraphicFramePr>
          <p:cNvPr id="172" name="对象 171"/>
          <p:cNvGraphicFramePr>
            <a:graphicFrameLocks noChangeAspect="1"/>
          </p:cNvGraphicFramePr>
          <p:nvPr/>
        </p:nvGraphicFramePr>
        <p:xfrm>
          <a:off x="3972557" y="4856858"/>
          <a:ext cx="2347913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" name="包装程序外壳对象" showAsIcon="1" r:id="rId4" imgW="2333625" imgH="523875" progId="Package">
                  <p:embed/>
                </p:oleObj>
              </mc:Choice>
              <mc:Fallback>
                <p:oleObj name="包装程序外壳对象" showAsIcon="1" r:id="rId4" imgW="2333625" imgH="523875" progId="Package">
                  <p:embed/>
                  <p:pic>
                    <p:nvPicPr>
                      <p:cNvPr id="0" name="图片 211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72557" y="4856858"/>
                        <a:ext cx="2347913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3" name="对象 172"/>
          <p:cNvGraphicFramePr>
            <a:graphicFrameLocks noChangeAspect="1"/>
          </p:cNvGraphicFramePr>
          <p:nvPr/>
        </p:nvGraphicFramePr>
        <p:xfrm>
          <a:off x="6320470" y="4891583"/>
          <a:ext cx="252888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" name="包装程序外壳对象" showAsIcon="1" r:id="rId6" imgW="2514600" imgH="523875" progId="Package">
                  <p:embed/>
                </p:oleObj>
              </mc:Choice>
              <mc:Fallback>
                <p:oleObj name="包装程序外壳对象" showAsIcon="1" r:id="rId6" imgW="2514600" imgH="523875" progId="Package">
                  <p:embed/>
                  <p:pic>
                    <p:nvPicPr>
                      <p:cNvPr id="0" name="图片 2119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20470" y="4891583"/>
                        <a:ext cx="2528888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" name="对象 173"/>
          <p:cNvGraphicFramePr>
            <a:graphicFrameLocks noChangeAspect="1"/>
          </p:cNvGraphicFramePr>
          <p:nvPr/>
        </p:nvGraphicFramePr>
        <p:xfrm>
          <a:off x="9082801" y="4891583"/>
          <a:ext cx="55403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1" name="包装程序外壳对象" showAsIcon="1" r:id="rId8" imgW="542925" imgH="523875" progId="Package">
                  <p:embed/>
                </p:oleObj>
              </mc:Choice>
              <mc:Fallback>
                <p:oleObj name="包装程序外壳对象" showAsIcon="1" r:id="rId8" imgW="542925" imgH="523875" progId="Package">
                  <p:embed/>
                  <p:pic>
                    <p:nvPicPr>
                      <p:cNvPr id="0" name="图片 2120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082801" y="4891583"/>
                        <a:ext cx="554038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/>
          <p:cNvSpPr/>
          <p:nvPr/>
        </p:nvSpPr>
        <p:spPr>
          <a:xfrm>
            <a:off x="1046031" y="3864790"/>
            <a:ext cx="1646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数字   英文</a:t>
            </a:r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2985909" y="3912937"/>
            <a:ext cx="26451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Times New Roman (正文)</a:t>
            </a:r>
            <a:endParaRPr lang="zh-CN" altLang="en-US" dirty="0"/>
          </a:p>
        </p:txBody>
      </p:sp>
      <p:sp>
        <p:nvSpPr>
          <p:cNvPr id="4" name="椭圆 3"/>
          <p:cNvSpPr/>
          <p:nvPr/>
        </p:nvSpPr>
        <p:spPr>
          <a:xfrm>
            <a:off x="1071048" y="291130"/>
            <a:ext cx="798285" cy="798285"/>
          </a:xfrm>
          <a:prstGeom prst="ellipse">
            <a:avLst/>
          </a:prstGeom>
          <a:solidFill>
            <a:srgbClr val="0F73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5" name="椭圆 174"/>
          <p:cNvSpPr/>
          <p:nvPr/>
        </p:nvSpPr>
        <p:spPr>
          <a:xfrm>
            <a:off x="2111973" y="284842"/>
            <a:ext cx="798285" cy="79828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6" name="椭圆 175"/>
          <p:cNvSpPr/>
          <p:nvPr/>
        </p:nvSpPr>
        <p:spPr>
          <a:xfrm>
            <a:off x="3152898" y="278554"/>
            <a:ext cx="798285" cy="798285"/>
          </a:xfrm>
          <a:prstGeom prst="ellipse">
            <a:avLst/>
          </a:prstGeom>
          <a:solidFill>
            <a:srgbClr val="E3C9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7" name="椭圆 176"/>
          <p:cNvSpPr/>
          <p:nvPr/>
        </p:nvSpPr>
        <p:spPr>
          <a:xfrm>
            <a:off x="4193823" y="272266"/>
            <a:ext cx="798285" cy="798285"/>
          </a:xfrm>
          <a:prstGeom prst="ellipse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412859" y="2028616"/>
            <a:ext cx="9655207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FF0000"/>
                </a:solidFill>
              </a:rPr>
              <a:t>PS:</a:t>
            </a:r>
            <a:r>
              <a:rPr lang="zh-CN" altLang="en-US" sz="8800" dirty="0">
                <a:solidFill>
                  <a:srgbClr val="FF0000"/>
                </a:solidFill>
              </a:rPr>
              <a:t>内容可编辑范围</a:t>
            </a:r>
            <a:endParaRPr lang="en-US" altLang="zh-CN" sz="8800" dirty="0">
              <a:solidFill>
                <a:srgbClr val="FF0000"/>
              </a:solidFill>
            </a:endParaRPr>
          </a:p>
          <a:p>
            <a:r>
              <a:rPr lang="zh-CN" altLang="en-US" sz="8800" dirty="0">
                <a:solidFill>
                  <a:srgbClr val="FF0000"/>
                </a:solidFill>
              </a:rPr>
              <a:t>在异形框内</a:t>
            </a:r>
            <a:endParaRPr lang="zh-CN" altLang="en-US" sz="8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发展现状和分类</a:t>
            </a:r>
            <a:endParaRPr lang="zh-CN" altLang="en-US" sz="4000" dirty="0">
              <a:solidFill>
                <a:srgbClr val="002060"/>
              </a:solidFill>
              <a:effectLst/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/>
            <p:cNvCxnSpPr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919154" y="1841286"/>
            <a:ext cx="5764589" cy="716634"/>
            <a:chOff x="5493750" y="892151"/>
            <a:chExt cx="4963698" cy="617070"/>
          </a:xfrm>
        </p:grpSpPr>
        <p:sp>
          <p:nvSpPr>
            <p:cNvPr id="9" name="矩形: 圆角 8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cs typeface="+mn-ea"/>
                <a:sym typeface="+mn-lt"/>
              </a:endParaRPr>
            </a:p>
          </p:txBody>
        </p:sp>
        <p:sp>
          <p:nvSpPr>
            <p:cNvPr id="10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11" name="矩形: 圆角 10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800" dirty="0">
                  <a:solidFill>
                    <a:srgbClr val="0F73EE"/>
                  </a:solidFill>
                  <a:ea typeface="+mj-ea"/>
                  <a:cs typeface="+mn-ea"/>
                  <a:sym typeface="+mn-lt"/>
                </a:rPr>
                <a:t>1.3.1 </a:t>
              </a:r>
              <a:r>
                <a:rPr lang="zh-CN" altLang="en-US" sz="2800" dirty="0">
                  <a:solidFill>
                    <a:srgbClr val="0F73EE"/>
                  </a:solidFill>
                  <a:ea typeface="+mj-ea"/>
                  <a:cs typeface="+mn-ea"/>
                  <a:sym typeface="+mn-lt"/>
                </a:rPr>
                <a:t>信息隐藏技术的发展现状</a:t>
              </a:r>
              <a:endParaRPr lang="zh-CN" altLang="en-US" sz="2800" dirty="0">
                <a:solidFill>
                  <a:srgbClr val="0F73EE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919154" y="2908643"/>
            <a:ext cx="5764589" cy="716634"/>
            <a:chOff x="5493750" y="892151"/>
            <a:chExt cx="4963698" cy="617070"/>
          </a:xfrm>
        </p:grpSpPr>
        <p:sp>
          <p:nvSpPr>
            <p:cNvPr id="13" name="矩形: 圆角 12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cs typeface="+mn-ea"/>
                <a:sym typeface="+mn-lt"/>
              </a:endParaRPr>
            </a:p>
          </p:txBody>
        </p:sp>
        <p:sp>
          <p:nvSpPr>
            <p:cNvPr id="14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15" name="矩形: 圆角 14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1.3.2 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伪装式保密通信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919154" y="3976000"/>
            <a:ext cx="5764589" cy="716634"/>
            <a:chOff x="5493750" y="892151"/>
            <a:chExt cx="4963698" cy="617070"/>
          </a:xfrm>
        </p:grpSpPr>
        <p:sp>
          <p:nvSpPr>
            <p:cNvPr id="17" name="矩形: 圆角 16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cs typeface="+mn-ea"/>
                <a:sym typeface="+mn-lt"/>
              </a:endParaRPr>
            </a:p>
          </p:txBody>
        </p:sp>
        <p:sp>
          <p:nvSpPr>
            <p:cNvPr id="18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19" name="矩形: 圆角 18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1.3.3 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数字水印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665603" y="318700"/>
            <a:ext cx="5241993" cy="1109044"/>
            <a:chOff x="3279913" y="488294"/>
            <a:chExt cx="5241993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5241993" cy="687881"/>
              <a:chOff x="3279913" y="909457"/>
              <a:chExt cx="5241993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5241993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3467616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信息隐藏发展阶段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83" name="组合 182"/>
          <p:cNvGrpSpPr/>
          <p:nvPr/>
        </p:nvGrpSpPr>
        <p:grpSpPr>
          <a:xfrm>
            <a:off x="767766" y="2668792"/>
            <a:ext cx="3434912" cy="3764874"/>
            <a:chOff x="1419126" y="2735782"/>
            <a:chExt cx="3318781" cy="3637587"/>
          </a:xfrm>
        </p:grpSpPr>
        <p:grpSp>
          <p:nvGrpSpPr>
            <p:cNvPr id="184" name="组合 183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86" name="椭圆 185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dirty="0"/>
              </a:p>
            </p:txBody>
          </p:sp>
          <p:pic>
            <p:nvPicPr>
              <p:cNvPr id="187" name="图片 186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85" name="矩形 184"/>
            <p:cNvSpPr/>
            <p:nvPr/>
          </p:nvSpPr>
          <p:spPr>
            <a:xfrm>
              <a:off x="1850792" y="3609123"/>
              <a:ext cx="2601313" cy="1102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1992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年国际上正式提出信息隐形研究。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4360409" y="2693451"/>
            <a:ext cx="3434912" cy="3764874"/>
            <a:chOff x="1419126" y="2735782"/>
            <a:chExt cx="3318781" cy="3637587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91" name="椭圆 190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dirty="0"/>
              </a:p>
            </p:txBody>
          </p:sp>
          <p:pic>
            <p:nvPicPr>
              <p:cNvPr id="192" name="图片 191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90" name="矩形 189"/>
            <p:cNvSpPr/>
            <p:nvPr/>
          </p:nvSpPr>
          <p:spPr>
            <a:xfrm>
              <a:off x="1698394" y="3586832"/>
              <a:ext cx="2903958" cy="1102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1996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年国际第一届信息隐藏研讨会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(IHW)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。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953052" y="2668792"/>
            <a:ext cx="3434912" cy="3764874"/>
            <a:chOff x="1419126" y="2735782"/>
            <a:chExt cx="3318781" cy="3637587"/>
          </a:xfrm>
        </p:grpSpPr>
        <p:grpSp>
          <p:nvGrpSpPr>
            <p:cNvPr id="194" name="组合 193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96" name="椭圆 195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dirty="0"/>
              </a:p>
            </p:txBody>
          </p:sp>
          <p:pic>
            <p:nvPicPr>
              <p:cNvPr id="197" name="图片 196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95" name="矩形 194"/>
            <p:cNvSpPr/>
            <p:nvPr/>
          </p:nvSpPr>
          <p:spPr>
            <a:xfrm>
              <a:off x="1789714" y="3609123"/>
              <a:ext cx="2948193" cy="1102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1999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年中国第一届信息隐藏研讨会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(CIHW)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。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98" name="组合 197"/>
          <p:cNvGrpSpPr/>
          <p:nvPr/>
        </p:nvGrpSpPr>
        <p:grpSpPr>
          <a:xfrm>
            <a:off x="3286599" y="1527719"/>
            <a:ext cx="5590172" cy="840284"/>
            <a:chOff x="3135993" y="1051060"/>
            <a:chExt cx="5590172" cy="840284"/>
          </a:xfrm>
        </p:grpSpPr>
        <p:sp>
          <p:nvSpPr>
            <p:cNvPr id="199" name="矩形: 圆角 198"/>
            <p:cNvSpPr/>
            <p:nvPr/>
          </p:nvSpPr>
          <p:spPr>
            <a:xfrm>
              <a:off x="3839426" y="1280937"/>
              <a:ext cx="4886739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3972879" y="1333399"/>
              <a:ext cx="461536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20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世纪</a:t>
              </a: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90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年代开始迅速发展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思源黑体 CN Heavy" panose="020B0A00000000000000" pitchFamily="34" charset="-122"/>
              </a:endParaRPr>
            </a:p>
          </p:txBody>
        </p:sp>
        <p:sp>
          <p:nvSpPr>
            <p:cNvPr id="201" name="矩形 200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202" name="直接连接符 20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0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图片 174" descr="研究发展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80492" y="917898"/>
            <a:ext cx="4631015" cy="53207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1249680" y="816453"/>
            <a:ext cx="689821" cy="689821"/>
          </a:xfrm>
          <a:prstGeom prst="ellipse">
            <a:avLst/>
          </a:prstGeom>
          <a:solidFill>
            <a:srgbClr val="0F73EE"/>
          </a:solidFill>
          <a:ln w="127000">
            <a:solidFill>
              <a:srgbClr val="0F73EE">
                <a:alpha val="2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2800" dirty="0">
              <a:latin typeface="微软雅黑 Light" panose="020B0502040204020203" pitchFamily="34" charset="-122"/>
              <a:ea typeface="微软雅黑 Light" panose="020B0502040204020203" pitchFamily="34" charset="-122"/>
              <a:cs typeface="+mn-ea"/>
              <a:sym typeface="+mn-lt"/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>
            <a:off x="1857260" y="1158189"/>
            <a:ext cx="619240" cy="0"/>
          </a:xfrm>
          <a:prstGeom prst="straightConnector1">
            <a:avLst/>
          </a:prstGeom>
          <a:ln w="25400">
            <a:solidFill>
              <a:srgbClr val="0F73EE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atom_192635"/>
          <p:cNvSpPr>
            <a:spLocks noChangeAspect="1"/>
          </p:cNvSpPr>
          <p:nvPr/>
        </p:nvSpPr>
        <p:spPr bwMode="auto">
          <a:xfrm>
            <a:off x="1406608" y="961747"/>
            <a:ext cx="375964" cy="399232"/>
          </a:xfrm>
          <a:custGeom>
            <a:avLst/>
            <a:gdLst>
              <a:gd name="connsiteX0" fmla="*/ 285671 w 571362"/>
              <a:gd name="connsiteY0" fmla="*/ 470107 h 606722"/>
              <a:gd name="connsiteX1" fmla="*/ 374169 w 571362"/>
              <a:gd name="connsiteY1" fmla="*/ 512238 h 606722"/>
              <a:gd name="connsiteX2" fmla="*/ 369717 w 571362"/>
              <a:gd name="connsiteY2" fmla="*/ 522815 h 606722"/>
              <a:gd name="connsiteX3" fmla="*/ 285671 w 571362"/>
              <a:gd name="connsiteY3" fmla="*/ 606722 h 606722"/>
              <a:gd name="connsiteX4" fmla="*/ 201625 w 571362"/>
              <a:gd name="connsiteY4" fmla="*/ 522815 h 606722"/>
              <a:gd name="connsiteX5" fmla="*/ 197262 w 571362"/>
              <a:gd name="connsiteY5" fmla="*/ 512238 h 606722"/>
              <a:gd name="connsiteX6" fmla="*/ 285671 w 571362"/>
              <a:gd name="connsiteY6" fmla="*/ 470107 h 606722"/>
              <a:gd name="connsiteX7" fmla="*/ 403524 w 571362"/>
              <a:gd name="connsiteY7" fmla="*/ 393967 h 606722"/>
              <a:gd name="connsiteX8" fmla="*/ 384914 w 571362"/>
              <a:gd name="connsiteY8" fmla="*/ 481539 h 606722"/>
              <a:gd name="connsiteX9" fmla="*/ 318846 w 571362"/>
              <a:gd name="connsiteY9" fmla="*/ 451044 h 606722"/>
              <a:gd name="connsiteX10" fmla="*/ 388387 w 571362"/>
              <a:gd name="connsiteY10" fmla="*/ 405169 h 606722"/>
              <a:gd name="connsiteX11" fmla="*/ 403524 w 571362"/>
              <a:gd name="connsiteY11" fmla="*/ 393967 h 606722"/>
              <a:gd name="connsiteX12" fmla="*/ 167906 w 571362"/>
              <a:gd name="connsiteY12" fmla="*/ 393967 h 606722"/>
              <a:gd name="connsiteX13" fmla="*/ 183034 w 571362"/>
              <a:gd name="connsiteY13" fmla="*/ 405169 h 606722"/>
              <a:gd name="connsiteX14" fmla="*/ 252443 w 571362"/>
              <a:gd name="connsiteY14" fmla="*/ 451044 h 606722"/>
              <a:gd name="connsiteX15" fmla="*/ 186504 w 571362"/>
              <a:gd name="connsiteY15" fmla="*/ 481539 h 606722"/>
              <a:gd name="connsiteX16" fmla="*/ 167906 w 571362"/>
              <a:gd name="connsiteY16" fmla="*/ 393967 h 606722"/>
              <a:gd name="connsiteX17" fmla="*/ 483987 w 571362"/>
              <a:gd name="connsiteY17" fmla="*/ 326436 h 606722"/>
              <a:gd name="connsiteX18" fmla="*/ 571215 w 571362"/>
              <a:gd name="connsiteY18" fmla="*/ 468871 h 606722"/>
              <a:gd name="connsiteX19" fmla="*/ 561602 w 571362"/>
              <a:gd name="connsiteY19" fmla="*/ 498549 h 606722"/>
              <a:gd name="connsiteX20" fmla="*/ 427733 w 571362"/>
              <a:gd name="connsiteY20" fmla="*/ 496860 h 606722"/>
              <a:gd name="connsiteX21" fmla="*/ 415450 w 571362"/>
              <a:gd name="connsiteY21" fmla="*/ 492862 h 606722"/>
              <a:gd name="connsiteX22" fmla="*/ 439304 w 571362"/>
              <a:gd name="connsiteY22" fmla="*/ 365888 h 606722"/>
              <a:gd name="connsiteX23" fmla="*/ 483987 w 571362"/>
              <a:gd name="connsiteY23" fmla="*/ 326436 h 606722"/>
              <a:gd name="connsiteX24" fmla="*/ 87462 w 571362"/>
              <a:gd name="connsiteY24" fmla="*/ 326436 h 606722"/>
              <a:gd name="connsiteX25" fmla="*/ 132145 w 571362"/>
              <a:gd name="connsiteY25" fmla="*/ 365899 h 606722"/>
              <a:gd name="connsiteX26" fmla="*/ 155910 w 571362"/>
              <a:gd name="connsiteY26" fmla="*/ 492907 h 606722"/>
              <a:gd name="connsiteX27" fmla="*/ 143716 w 571362"/>
              <a:gd name="connsiteY27" fmla="*/ 496907 h 606722"/>
              <a:gd name="connsiteX28" fmla="*/ 9758 w 571362"/>
              <a:gd name="connsiteY28" fmla="*/ 498596 h 606722"/>
              <a:gd name="connsiteX29" fmla="*/ 145 w 571362"/>
              <a:gd name="connsiteY29" fmla="*/ 468910 h 606722"/>
              <a:gd name="connsiteX30" fmla="*/ 87462 w 571362"/>
              <a:gd name="connsiteY30" fmla="*/ 326436 h 606722"/>
              <a:gd name="connsiteX31" fmla="*/ 441700 w 571362"/>
              <a:gd name="connsiteY31" fmla="*/ 285931 h 606722"/>
              <a:gd name="connsiteX32" fmla="*/ 460682 w 571362"/>
              <a:gd name="connsiteY32" fmla="*/ 303352 h 606722"/>
              <a:gd name="connsiteX33" fmla="*/ 441700 w 571362"/>
              <a:gd name="connsiteY33" fmla="*/ 320861 h 606722"/>
              <a:gd name="connsiteX34" fmla="*/ 441878 w 571362"/>
              <a:gd name="connsiteY34" fmla="*/ 303352 h 606722"/>
              <a:gd name="connsiteX35" fmla="*/ 441700 w 571362"/>
              <a:gd name="connsiteY35" fmla="*/ 285931 h 606722"/>
              <a:gd name="connsiteX36" fmla="*/ 129660 w 571362"/>
              <a:gd name="connsiteY36" fmla="*/ 285931 h 606722"/>
              <a:gd name="connsiteX37" fmla="*/ 129482 w 571362"/>
              <a:gd name="connsiteY37" fmla="*/ 303352 h 606722"/>
              <a:gd name="connsiteX38" fmla="*/ 129660 w 571362"/>
              <a:gd name="connsiteY38" fmla="*/ 320861 h 606722"/>
              <a:gd name="connsiteX39" fmla="*/ 110678 w 571362"/>
              <a:gd name="connsiteY39" fmla="*/ 303352 h 606722"/>
              <a:gd name="connsiteX40" fmla="*/ 129660 w 571362"/>
              <a:gd name="connsiteY40" fmla="*/ 285931 h 606722"/>
              <a:gd name="connsiteX41" fmla="*/ 285715 w 571362"/>
              <a:gd name="connsiteY41" fmla="*/ 279439 h 606722"/>
              <a:gd name="connsiteX42" fmla="*/ 309672 w 571362"/>
              <a:gd name="connsiteY42" fmla="*/ 303396 h 606722"/>
              <a:gd name="connsiteX43" fmla="*/ 285715 w 571362"/>
              <a:gd name="connsiteY43" fmla="*/ 327353 h 606722"/>
              <a:gd name="connsiteX44" fmla="*/ 261758 w 571362"/>
              <a:gd name="connsiteY44" fmla="*/ 303396 h 606722"/>
              <a:gd name="connsiteX45" fmla="*/ 285715 w 571362"/>
              <a:gd name="connsiteY45" fmla="*/ 279439 h 606722"/>
              <a:gd name="connsiteX46" fmla="*/ 285680 w 571362"/>
              <a:gd name="connsiteY46" fmla="*/ 246856 h 606722"/>
              <a:gd name="connsiteX47" fmla="*/ 229160 w 571362"/>
              <a:gd name="connsiteY47" fmla="*/ 303291 h 606722"/>
              <a:gd name="connsiteX48" fmla="*/ 285680 w 571362"/>
              <a:gd name="connsiteY48" fmla="*/ 359814 h 606722"/>
              <a:gd name="connsiteX49" fmla="*/ 342288 w 571362"/>
              <a:gd name="connsiteY49" fmla="*/ 303291 h 606722"/>
              <a:gd name="connsiteX50" fmla="*/ 285680 w 571362"/>
              <a:gd name="connsiteY50" fmla="*/ 246856 h 606722"/>
              <a:gd name="connsiteX51" fmla="*/ 285680 w 571362"/>
              <a:gd name="connsiteY51" fmla="*/ 173803 h 606722"/>
              <a:gd name="connsiteX52" fmla="*/ 369346 w 571362"/>
              <a:gd name="connsiteY52" fmla="*/ 227926 h 606722"/>
              <a:gd name="connsiteX53" fmla="*/ 407886 w 571362"/>
              <a:gd name="connsiteY53" fmla="*/ 257254 h 606722"/>
              <a:gd name="connsiteX54" fmla="*/ 409310 w 571362"/>
              <a:gd name="connsiteY54" fmla="*/ 303291 h 606722"/>
              <a:gd name="connsiteX55" fmla="*/ 407886 w 571362"/>
              <a:gd name="connsiteY55" fmla="*/ 349327 h 606722"/>
              <a:gd name="connsiteX56" fmla="*/ 369346 w 571362"/>
              <a:gd name="connsiteY56" fmla="*/ 378743 h 606722"/>
              <a:gd name="connsiteX57" fmla="*/ 285680 w 571362"/>
              <a:gd name="connsiteY57" fmla="*/ 432778 h 606722"/>
              <a:gd name="connsiteX58" fmla="*/ 202102 w 571362"/>
              <a:gd name="connsiteY58" fmla="*/ 378743 h 606722"/>
              <a:gd name="connsiteX59" fmla="*/ 163562 w 571362"/>
              <a:gd name="connsiteY59" fmla="*/ 349327 h 606722"/>
              <a:gd name="connsiteX60" fmla="*/ 162049 w 571362"/>
              <a:gd name="connsiteY60" fmla="*/ 303291 h 606722"/>
              <a:gd name="connsiteX61" fmla="*/ 163562 w 571362"/>
              <a:gd name="connsiteY61" fmla="*/ 257254 h 606722"/>
              <a:gd name="connsiteX62" fmla="*/ 202102 w 571362"/>
              <a:gd name="connsiteY62" fmla="*/ 227926 h 606722"/>
              <a:gd name="connsiteX63" fmla="*/ 285680 w 571362"/>
              <a:gd name="connsiteY63" fmla="*/ 173803 h 606722"/>
              <a:gd name="connsiteX64" fmla="*/ 384914 w 571362"/>
              <a:gd name="connsiteY64" fmla="*/ 125113 h 606722"/>
              <a:gd name="connsiteX65" fmla="*/ 403524 w 571362"/>
              <a:gd name="connsiteY65" fmla="*/ 212685 h 606722"/>
              <a:gd name="connsiteX66" fmla="*/ 388387 w 571362"/>
              <a:gd name="connsiteY66" fmla="*/ 201572 h 606722"/>
              <a:gd name="connsiteX67" fmla="*/ 318846 w 571362"/>
              <a:gd name="connsiteY67" fmla="*/ 155608 h 606722"/>
              <a:gd name="connsiteX68" fmla="*/ 384914 w 571362"/>
              <a:gd name="connsiteY68" fmla="*/ 125113 h 606722"/>
              <a:gd name="connsiteX69" fmla="*/ 186504 w 571362"/>
              <a:gd name="connsiteY69" fmla="*/ 125113 h 606722"/>
              <a:gd name="connsiteX70" fmla="*/ 252443 w 571362"/>
              <a:gd name="connsiteY70" fmla="*/ 155608 h 606722"/>
              <a:gd name="connsiteX71" fmla="*/ 183034 w 571362"/>
              <a:gd name="connsiteY71" fmla="*/ 201572 h 606722"/>
              <a:gd name="connsiteX72" fmla="*/ 167906 w 571362"/>
              <a:gd name="connsiteY72" fmla="*/ 212685 h 606722"/>
              <a:gd name="connsiteX73" fmla="*/ 186504 w 571362"/>
              <a:gd name="connsiteY73" fmla="*/ 125113 h 606722"/>
              <a:gd name="connsiteX74" fmla="*/ 513359 w 571362"/>
              <a:gd name="connsiteY74" fmla="*/ 94417 h 606722"/>
              <a:gd name="connsiteX75" fmla="*/ 561602 w 571362"/>
              <a:gd name="connsiteY75" fmla="*/ 108100 h 606722"/>
              <a:gd name="connsiteX76" fmla="*/ 571215 w 571362"/>
              <a:gd name="connsiteY76" fmla="*/ 137863 h 606722"/>
              <a:gd name="connsiteX77" fmla="*/ 483987 w 571362"/>
              <a:gd name="connsiteY77" fmla="*/ 280286 h 606722"/>
              <a:gd name="connsiteX78" fmla="*/ 439304 w 571362"/>
              <a:gd name="connsiteY78" fmla="*/ 240838 h 606722"/>
              <a:gd name="connsiteX79" fmla="*/ 415450 w 571362"/>
              <a:gd name="connsiteY79" fmla="*/ 113875 h 606722"/>
              <a:gd name="connsiteX80" fmla="*/ 427733 w 571362"/>
              <a:gd name="connsiteY80" fmla="*/ 109876 h 606722"/>
              <a:gd name="connsiteX81" fmla="*/ 513359 w 571362"/>
              <a:gd name="connsiteY81" fmla="*/ 94417 h 606722"/>
              <a:gd name="connsiteX82" fmla="*/ 57990 w 571362"/>
              <a:gd name="connsiteY82" fmla="*/ 94417 h 606722"/>
              <a:gd name="connsiteX83" fmla="*/ 143715 w 571362"/>
              <a:gd name="connsiteY83" fmla="*/ 109876 h 606722"/>
              <a:gd name="connsiteX84" fmla="*/ 155911 w 571362"/>
              <a:gd name="connsiteY84" fmla="*/ 113875 h 606722"/>
              <a:gd name="connsiteX85" fmla="*/ 132143 w 571362"/>
              <a:gd name="connsiteY85" fmla="*/ 240838 h 606722"/>
              <a:gd name="connsiteX86" fmla="*/ 87455 w 571362"/>
              <a:gd name="connsiteY86" fmla="*/ 280286 h 606722"/>
              <a:gd name="connsiteX87" fmla="*/ 127 w 571362"/>
              <a:gd name="connsiteY87" fmla="*/ 137863 h 606722"/>
              <a:gd name="connsiteX88" fmla="*/ 9741 w 571362"/>
              <a:gd name="connsiteY88" fmla="*/ 108100 h 606722"/>
              <a:gd name="connsiteX89" fmla="*/ 57990 w 571362"/>
              <a:gd name="connsiteY89" fmla="*/ 94417 h 606722"/>
              <a:gd name="connsiteX90" fmla="*/ 285671 w 571362"/>
              <a:gd name="connsiteY90" fmla="*/ 0 h 606722"/>
              <a:gd name="connsiteX91" fmla="*/ 369717 w 571362"/>
              <a:gd name="connsiteY91" fmla="*/ 83918 h 606722"/>
              <a:gd name="connsiteX92" fmla="*/ 374169 w 571362"/>
              <a:gd name="connsiteY92" fmla="*/ 94496 h 606722"/>
              <a:gd name="connsiteX93" fmla="*/ 285671 w 571362"/>
              <a:gd name="connsiteY93" fmla="*/ 136544 h 606722"/>
              <a:gd name="connsiteX94" fmla="*/ 197262 w 571362"/>
              <a:gd name="connsiteY94" fmla="*/ 94496 h 606722"/>
              <a:gd name="connsiteX95" fmla="*/ 201625 w 571362"/>
              <a:gd name="connsiteY95" fmla="*/ 83918 h 606722"/>
              <a:gd name="connsiteX96" fmla="*/ 285671 w 571362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71362" h="606722">
                <a:moveTo>
                  <a:pt x="285671" y="470107"/>
                </a:moveTo>
                <a:cubicBezTo>
                  <a:pt x="315586" y="486551"/>
                  <a:pt x="345412" y="500772"/>
                  <a:pt x="374169" y="512238"/>
                </a:cubicBezTo>
                <a:cubicBezTo>
                  <a:pt x="372744" y="515793"/>
                  <a:pt x="371231" y="519349"/>
                  <a:pt x="369717" y="522815"/>
                </a:cubicBezTo>
                <a:cubicBezTo>
                  <a:pt x="346391" y="576146"/>
                  <a:pt x="315764" y="606722"/>
                  <a:pt x="285671" y="606722"/>
                </a:cubicBezTo>
                <a:cubicBezTo>
                  <a:pt x="255667" y="606722"/>
                  <a:pt x="225040" y="576146"/>
                  <a:pt x="201625" y="522815"/>
                </a:cubicBezTo>
                <a:cubicBezTo>
                  <a:pt x="200111" y="519349"/>
                  <a:pt x="198687" y="515793"/>
                  <a:pt x="197262" y="512238"/>
                </a:cubicBezTo>
                <a:cubicBezTo>
                  <a:pt x="226019" y="500772"/>
                  <a:pt x="255756" y="486551"/>
                  <a:pt x="285671" y="470107"/>
                </a:cubicBezTo>
                <a:close/>
                <a:moveTo>
                  <a:pt x="403524" y="393967"/>
                </a:moveTo>
                <a:cubicBezTo>
                  <a:pt x="399428" y="425262"/>
                  <a:pt x="393106" y="454778"/>
                  <a:pt x="384914" y="481539"/>
                </a:cubicBezTo>
                <a:cubicBezTo>
                  <a:pt x="363367" y="472915"/>
                  <a:pt x="341284" y="462691"/>
                  <a:pt x="318846" y="451044"/>
                </a:cubicBezTo>
                <a:cubicBezTo>
                  <a:pt x="342264" y="436997"/>
                  <a:pt x="365593" y="421617"/>
                  <a:pt x="388387" y="405169"/>
                </a:cubicBezTo>
                <a:cubicBezTo>
                  <a:pt x="393462" y="401435"/>
                  <a:pt x="398538" y="397701"/>
                  <a:pt x="403524" y="393967"/>
                </a:cubicBezTo>
                <a:close/>
                <a:moveTo>
                  <a:pt x="167906" y="393967"/>
                </a:moveTo>
                <a:cubicBezTo>
                  <a:pt x="172800" y="397701"/>
                  <a:pt x="177872" y="401435"/>
                  <a:pt x="183034" y="405169"/>
                </a:cubicBezTo>
                <a:cubicBezTo>
                  <a:pt x="205814" y="421617"/>
                  <a:pt x="229129" y="436997"/>
                  <a:pt x="252443" y="451044"/>
                </a:cubicBezTo>
                <a:cubicBezTo>
                  <a:pt x="230107" y="462691"/>
                  <a:pt x="208039" y="472915"/>
                  <a:pt x="186504" y="481539"/>
                </a:cubicBezTo>
                <a:cubicBezTo>
                  <a:pt x="178228" y="454778"/>
                  <a:pt x="171999" y="425262"/>
                  <a:pt x="167906" y="393967"/>
                </a:cubicBezTo>
                <a:close/>
                <a:moveTo>
                  <a:pt x="483987" y="326436"/>
                </a:moveTo>
                <a:cubicBezTo>
                  <a:pt x="535879" y="380371"/>
                  <a:pt x="568723" y="432263"/>
                  <a:pt x="571215" y="468871"/>
                </a:cubicBezTo>
                <a:cubicBezTo>
                  <a:pt x="572105" y="481844"/>
                  <a:pt x="568990" y="491618"/>
                  <a:pt x="561602" y="498549"/>
                </a:cubicBezTo>
                <a:cubicBezTo>
                  <a:pt x="541842" y="517386"/>
                  <a:pt x="491730" y="516764"/>
                  <a:pt x="427733" y="496860"/>
                </a:cubicBezTo>
                <a:cubicBezTo>
                  <a:pt x="423728" y="495616"/>
                  <a:pt x="419633" y="494284"/>
                  <a:pt x="415450" y="492862"/>
                </a:cubicBezTo>
                <a:cubicBezTo>
                  <a:pt x="427377" y="454654"/>
                  <a:pt x="435477" y="411559"/>
                  <a:pt x="439304" y="365888"/>
                </a:cubicBezTo>
                <a:cubicBezTo>
                  <a:pt x="455148" y="352826"/>
                  <a:pt x="470101" y="339587"/>
                  <a:pt x="483987" y="326436"/>
                </a:cubicBezTo>
                <a:close/>
                <a:moveTo>
                  <a:pt x="87462" y="326436"/>
                </a:moveTo>
                <a:cubicBezTo>
                  <a:pt x="101348" y="339590"/>
                  <a:pt x="116301" y="352833"/>
                  <a:pt x="132145" y="365899"/>
                </a:cubicBezTo>
                <a:cubicBezTo>
                  <a:pt x="135972" y="411583"/>
                  <a:pt x="144072" y="454689"/>
                  <a:pt x="155910" y="492907"/>
                </a:cubicBezTo>
                <a:cubicBezTo>
                  <a:pt x="151816" y="494329"/>
                  <a:pt x="147721" y="495663"/>
                  <a:pt x="143716" y="496907"/>
                </a:cubicBezTo>
                <a:cubicBezTo>
                  <a:pt x="79630" y="516816"/>
                  <a:pt x="29607" y="517527"/>
                  <a:pt x="9758" y="498596"/>
                </a:cubicBezTo>
                <a:cubicBezTo>
                  <a:pt x="2459" y="491663"/>
                  <a:pt x="-745" y="481886"/>
                  <a:pt x="145" y="468910"/>
                </a:cubicBezTo>
                <a:cubicBezTo>
                  <a:pt x="2637" y="432292"/>
                  <a:pt x="35481" y="380386"/>
                  <a:pt x="87462" y="326436"/>
                </a:cubicBezTo>
                <a:close/>
                <a:moveTo>
                  <a:pt x="441700" y="285931"/>
                </a:moveTo>
                <a:cubicBezTo>
                  <a:pt x="448206" y="291708"/>
                  <a:pt x="454622" y="297574"/>
                  <a:pt x="460682" y="303352"/>
                </a:cubicBezTo>
                <a:cubicBezTo>
                  <a:pt x="454622" y="309218"/>
                  <a:pt x="448206" y="314995"/>
                  <a:pt x="441700" y="320861"/>
                </a:cubicBezTo>
                <a:cubicBezTo>
                  <a:pt x="441878" y="314995"/>
                  <a:pt x="441878" y="309218"/>
                  <a:pt x="441878" y="303352"/>
                </a:cubicBezTo>
                <a:cubicBezTo>
                  <a:pt x="441878" y="297574"/>
                  <a:pt x="441878" y="291708"/>
                  <a:pt x="441700" y="285931"/>
                </a:cubicBezTo>
                <a:close/>
                <a:moveTo>
                  <a:pt x="129660" y="285931"/>
                </a:moveTo>
                <a:cubicBezTo>
                  <a:pt x="129571" y="291708"/>
                  <a:pt x="129482" y="297574"/>
                  <a:pt x="129482" y="303352"/>
                </a:cubicBezTo>
                <a:cubicBezTo>
                  <a:pt x="129482" y="309218"/>
                  <a:pt x="129571" y="314995"/>
                  <a:pt x="129660" y="320861"/>
                </a:cubicBezTo>
                <a:cubicBezTo>
                  <a:pt x="123154" y="314995"/>
                  <a:pt x="116827" y="309218"/>
                  <a:pt x="110678" y="303352"/>
                </a:cubicBezTo>
                <a:cubicBezTo>
                  <a:pt x="116827" y="297574"/>
                  <a:pt x="123154" y="291708"/>
                  <a:pt x="129660" y="285931"/>
                </a:cubicBezTo>
                <a:close/>
                <a:moveTo>
                  <a:pt x="285715" y="279439"/>
                </a:moveTo>
                <a:cubicBezTo>
                  <a:pt x="298946" y="279439"/>
                  <a:pt x="309672" y="290165"/>
                  <a:pt x="309672" y="303396"/>
                </a:cubicBezTo>
                <a:cubicBezTo>
                  <a:pt x="309672" y="316627"/>
                  <a:pt x="298946" y="327353"/>
                  <a:pt x="285715" y="327353"/>
                </a:cubicBezTo>
                <a:cubicBezTo>
                  <a:pt x="272484" y="327353"/>
                  <a:pt x="261758" y="316627"/>
                  <a:pt x="261758" y="303396"/>
                </a:cubicBezTo>
                <a:cubicBezTo>
                  <a:pt x="261758" y="290165"/>
                  <a:pt x="272484" y="279439"/>
                  <a:pt x="285715" y="279439"/>
                </a:cubicBezTo>
                <a:close/>
                <a:moveTo>
                  <a:pt x="285680" y="246856"/>
                </a:moveTo>
                <a:cubicBezTo>
                  <a:pt x="254527" y="246856"/>
                  <a:pt x="229160" y="272185"/>
                  <a:pt x="229160" y="303291"/>
                </a:cubicBezTo>
                <a:cubicBezTo>
                  <a:pt x="229160" y="334485"/>
                  <a:pt x="254527" y="359814"/>
                  <a:pt x="285680" y="359814"/>
                </a:cubicBezTo>
                <a:cubicBezTo>
                  <a:pt x="316921" y="359814"/>
                  <a:pt x="342288" y="334485"/>
                  <a:pt x="342288" y="303291"/>
                </a:cubicBezTo>
                <a:cubicBezTo>
                  <a:pt x="342288" y="272185"/>
                  <a:pt x="316921" y="246856"/>
                  <a:pt x="285680" y="246856"/>
                </a:cubicBezTo>
                <a:close/>
                <a:moveTo>
                  <a:pt x="285680" y="173803"/>
                </a:moveTo>
                <a:cubicBezTo>
                  <a:pt x="313717" y="189978"/>
                  <a:pt x="341843" y="208108"/>
                  <a:pt x="369346" y="227926"/>
                </a:cubicBezTo>
                <a:cubicBezTo>
                  <a:pt x="382608" y="237525"/>
                  <a:pt x="395514" y="247301"/>
                  <a:pt x="407886" y="257254"/>
                </a:cubicBezTo>
                <a:cubicBezTo>
                  <a:pt x="408865" y="272363"/>
                  <a:pt x="409310" y="287738"/>
                  <a:pt x="409310" y="303291"/>
                </a:cubicBezTo>
                <a:cubicBezTo>
                  <a:pt x="409310" y="318843"/>
                  <a:pt x="408865" y="334218"/>
                  <a:pt x="407886" y="349327"/>
                </a:cubicBezTo>
                <a:cubicBezTo>
                  <a:pt x="395514" y="359280"/>
                  <a:pt x="382608" y="369145"/>
                  <a:pt x="369346" y="378743"/>
                </a:cubicBezTo>
                <a:cubicBezTo>
                  <a:pt x="341843" y="398562"/>
                  <a:pt x="313717" y="416692"/>
                  <a:pt x="285680" y="432778"/>
                </a:cubicBezTo>
                <a:cubicBezTo>
                  <a:pt x="257642" y="416692"/>
                  <a:pt x="229605" y="398562"/>
                  <a:pt x="202102" y="378743"/>
                </a:cubicBezTo>
                <a:cubicBezTo>
                  <a:pt x="188840" y="369145"/>
                  <a:pt x="175934" y="359280"/>
                  <a:pt x="163562" y="349327"/>
                </a:cubicBezTo>
                <a:cubicBezTo>
                  <a:pt x="162583" y="334218"/>
                  <a:pt x="162049" y="318843"/>
                  <a:pt x="162049" y="303291"/>
                </a:cubicBezTo>
                <a:cubicBezTo>
                  <a:pt x="162049" y="287738"/>
                  <a:pt x="162583" y="272363"/>
                  <a:pt x="163562" y="257254"/>
                </a:cubicBezTo>
                <a:cubicBezTo>
                  <a:pt x="175934" y="247301"/>
                  <a:pt x="188840" y="237525"/>
                  <a:pt x="202102" y="227926"/>
                </a:cubicBezTo>
                <a:cubicBezTo>
                  <a:pt x="229605" y="208108"/>
                  <a:pt x="257642" y="189978"/>
                  <a:pt x="285680" y="173803"/>
                </a:cubicBezTo>
                <a:close/>
                <a:moveTo>
                  <a:pt x="384914" y="125113"/>
                </a:moveTo>
                <a:cubicBezTo>
                  <a:pt x="393106" y="151962"/>
                  <a:pt x="399428" y="181479"/>
                  <a:pt x="403524" y="212685"/>
                </a:cubicBezTo>
                <a:cubicBezTo>
                  <a:pt x="398538" y="208951"/>
                  <a:pt x="393462" y="205306"/>
                  <a:pt x="388387" y="201572"/>
                </a:cubicBezTo>
                <a:cubicBezTo>
                  <a:pt x="365503" y="185124"/>
                  <a:pt x="342264" y="169744"/>
                  <a:pt x="318846" y="155608"/>
                </a:cubicBezTo>
                <a:cubicBezTo>
                  <a:pt x="341284" y="144050"/>
                  <a:pt x="363367" y="133826"/>
                  <a:pt x="384914" y="125113"/>
                </a:cubicBezTo>
                <a:close/>
                <a:moveTo>
                  <a:pt x="186504" y="125113"/>
                </a:moveTo>
                <a:cubicBezTo>
                  <a:pt x="208039" y="133826"/>
                  <a:pt x="230107" y="144050"/>
                  <a:pt x="252443" y="155608"/>
                </a:cubicBezTo>
                <a:cubicBezTo>
                  <a:pt x="229129" y="169744"/>
                  <a:pt x="205814" y="185124"/>
                  <a:pt x="183034" y="201572"/>
                </a:cubicBezTo>
                <a:cubicBezTo>
                  <a:pt x="177872" y="205306"/>
                  <a:pt x="172800" y="208951"/>
                  <a:pt x="167906" y="212685"/>
                </a:cubicBezTo>
                <a:cubicBezTo>
                  <a:pt x="171999" y="181479"/>
                  <a:pt x="178228" y="151962"/>
                  <a:pt x="186504" y="125113"/>
                </a:cubicBezTo>
                <a:close/>
                <a:moveTo>
                  <a:pt x="513359" y="94417"/>
                </a:moveTo>
                <a:cubicBezTo>
                  <a:pt x="535344" y="94417"/>
                  <a:pt x="551989" y="98948"/>
                  <a:pt x="561602" y="108100"/>
                </a:cubicBezTo>
                <a:cubicBezTo>
                  <a:pt x="568990" y="115118"/>
                  <a:pt x="572105" y="124803"/>
                  <a:pt x="571215" y="137863"/>
                </a:cubicBezTo>
                <a:cubicBezTo>
                  <a:pt x="568723" y="174380"/>
                  <a:pt x="535879" y="226356"/>
                  <a:pt x="483987" y="280286"/>
                </a:cubicBezTo>
                <a:cubicBezTo>
                  <a:pt x="470101" y="267048"/>
                  <a:pt x="455148" y="253898"/>
                  <a:pt x="439304" y="240838"/>
                </a:cubicBezTo>
                <a:cubicBezTo>
                  <a:pt x="435477" y="195170"/>
                  <a:pt x="427377" y="151990"/>
                  <a:pt x="415450" y="113875"/>
                </a:cubicBezTo>
                <a:cubicBezTo>
                  <a:pt x="419633" y="112453"/>
                  <a:pt x="423728" y="111120"/>
                  <a:pt x="427733" y="109876"/>
                </a:cubicBezTo>
                <a:cubicBezTo>
                  <a:pt x="460755" y="99570"/>
                  <a:pt x="490039" y="94417"/>
                  <a:pt x="513359" y="94417"/>
                </a:cubicBezTo>
                <a:close/>
                <a:moveTo>
                  <a:pt x="57990" y="94417"/>
                </a:moveTo>
                <a:cubicBezTo>
                  <a:pt x="81402" y="94417"/>
                  <a:pt x="110689" y="99570"/>
                  <a:pt x="143715" y="109876"/>
                </a:cubicBezTo>
                <a:cubicBezTo>
                  <a:pt x="147721" y="111120"/>
                  <a:pt x="151816" y="112453"/>
                  <a:pt x="155911" y="113875"/>
                </a:cubicBezTo>
                <a:cubicBezTo>
                  <a:pt x="144071" y="151990"/>
                  <a:pt x="135971" y="195170"/>
                  <a:pt x="132143" y="240838"/>
                </a:cubicBezTo>
                <a:cubicBezTo>
                  <a:pt x="116297" y="253898"/>
                  <a:pt x="101342" y="267048"/>
                  <a:pt x="87455" y="280286"/>
                </a:cubicBezTo>
                <a:cubicBezTo>
                  <a:pt x="35468" y="226356"/>
                  <a:pt x="2620" y="174380"/>
                  <a:pt x="127" y="137863"/>
                </a:cubicBezTo>
                <a:cubicBezTo>
                  <a:pt x="-674" y="124803"/>
                  <a:pt x="2442" y="115118"/>
                  <a:pt x="9741" y="108100"/>
                </a:cubicBezTo>
                <a:cubicBezTo>
                  <a:pt x="19355" y="98948"/>
                  <a:pt x="36091" y="94417"/>
                  <a:pt x="57990" y="94417"/>
                </a:cubicBezTo>
                <a:close/>
                <a:moveTo>
                  <a:pt x="285671" y="0"/>
                </a:moveTo>
                <a:cubicBezTo>
                  <a:pt x="315764" y="0"/>
                  <a:pt x="346391" y="30580"/>
                  <a:pt x="369717" y="83918"/>
                </a:cubicBezTo>
                <a:cubicBezTo>
                  <a:pt x="371231" y="87385"/>
                  <a:pt x="372744" y="90852"/>
                  <a:pt x="374169" y="94496"/>
                </a:cubicBezTo>
                <a:cubicBezTo>
                  <a:pt x="345412" y="105964"/>
                  <a:pt x="315586" y="120098"/>
                  <a:pt x="285671" y="136544"/>
                </a:cubicBezTo>
                <a:cubicBezTo>
                  <a:pt x="255756" y="120098"/>
                  <a:pt x="226019" y="105964"/>
                  <a:pt x="197262" y="94496"/>
                </a:cubicBezTo>
                <a:cubicBezTo>
                  <a:pt x="198687" y="90852"/>
                  <a:pt x="200111" y="87296"/>
                  <a:pt x="201625" y="83918"/>
                </a:cubicBezTo>
                <a:cubicBezTo>
                  <a:pt x="225040" y="30580"/>
                  <a:pt x="255667" y="0"/>
                  <a:pt x="28567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2491014" y="881138"/>
            <a:ext cx="3877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国内信息隐藏研讨会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288378" y="1855816"/>
            <a:ext cx="9539279" cy="3684588"/>
            <a:chOff x="1962782" y="3317604"/>
            <a:chExt cx="9539279" cy="3684588"/>
          </a:xfrm>
        </p:grpSpPr>
        <p:sp>
          <p:nvSpPr>
            <p:cNvPr id="11" name="矩形: 圆角 10"/>
            <p:cNvSpPr/>
            <p:nvPr/>
          </p:nvSpPr>
          <p:spPr>
            <a:xfrm>
              <a:off x="1962782" y="3317604"/>
              <a:ext cx="9539279" cy="3684588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2430063" y="3650918"/>
              <a:ext cx="8740891" cy="28030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/>
                <a:t>         </a:t>
              </a:r>
              <a:r>
                <a:rPr lang="en-US" altLang="zh-CN" sz="2400" dirty="0"/>
                <a:t>《</a:t>
              </a:r>
              <a:r>
                <a:rPr lang="zh-CN" altLang="en-US" sz="2400" dirty="0"/>
                <a:t>全国信息隐藏暨多媒体信息安全学术大会</a:t>
              </a:r>
              <a:r>
                <a:rPr lang="en-US" altLang="zh-CN" sz="2400" dirty="0"/>
                <a:t>》</a:t>
              </a:r>
              <a:r>
                <a:rPr lang="zh-CN" altLang="en-US" sz="2400" dirty="0"/>
                <a:t>（</a:t>
              </a:r>
              <a:r>
                <a:rPr lang="en-US" altLang="zh-CN" sz="2400" dirty="0"/>
                <a:t>CIHW</a:t>
              </a:r>
              <a:r>
                <a:rPr lang="zh-CN" altLang="en-US" sz="2400" dirty="0"/>
                <a:t>）开始于</a:t>
              </a:r>
              <a:r>
                <a:rPr lang="en-US" altLang="zh-CN" sz="2400" dirty="0"/>
                <a:t>1999</a:t>
              </a:r>
              <a:r>
                <a:rPr lang="zh-CN" altLang="en-US" sz="2400" dirty="0"/>
                <a:t>年，到目前为止已举行了</a:t>
              </a:r>
              <a:r>
                <a:rPr lang="en-US" altLang="zh-CN" sz="2400" dirty="0"/>
                <a:t>14</a:t>
              </a:r>
              <a:r>
                <a:rPr lang="zh-CN" altLang="en-US" sz="2400" dirty="0"/>
                <a:t>届。研讨会的交流内容涵盖了信息隐藏的主要研究内容：信息隐藏理论、模型与方法；匿名通信、阈下通道、潜信道；隐密术、隐密分析与攻击；数字水印及其攻击；知识产权的数字水印保护；信息隐藏的安全性问题。</a:t>
              </a:r>
              <a:endParaRPr lang="zh-CN" altLang="en-US" sz="2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268983" y="524828"/>
            <a:ext cx="5654033" cy="5735319"/>
            <a:chOff x="257811" y="1122681"/>
            <a:chExt cx="6657341" cy="6753051"/>
          </a:xfrm>
        </p:grpSpPr>
        <p:pic>
          <p:nvPicPr>
            <p:cNvPr id="14" name="Picture 8" descr="(9QAWXCK_(YIAZBK{YM~2VC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57811" y="1122681"/>
              <a:ext cx="6657340" cy="230632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" name="Picture 4" descr="0HQ_(6]F4EDXA`6WMJAYXU4"/>
            <p:cNvPicPr>
              <a:picLocks noChangeAspect="1"/>
            </p:cNvPicPr>
            <p:nvPr/>
          </p:nvPicPr>
          <p:blipFill>
            <a:blip r:embed="rId2"/>
            <a:srcRect t="10998"/>
            <a:stretch>
              <a:fillRect/>
            </a:stretch>
          </p:blipFill>
          <p:spPr>
            <a:xfrm>
              <a:off x="257811" y="3516706"/>
              <a:ext cx="6657341" cy="22186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6" name="Picture 6" descr="AKPUKOHIBI1[XP9%[5%QR%R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7811" y="5823024"/>
              <a:ext cx="6657340" cy="205270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组合 174"/>
          <p:cNvGrpSpPr/>
          <p:nvPr/>
        </p:nvGrpSpPr>
        <p:grpSpPr>
          <a:xfrm>
            <a:off x="687850" y="847336"/>
            <a:ext cx="9513524" cy="840284"/>
            <a:chOff x="3135993" y="1051060"/>
            <a:chExt cx="9513524" cy="840284"/>
          </a:xfrm>
        </p:grpSpPr>
        <p:sp>
          <p:nvSpPr>
            <p:cNvPr id="176" name="矩形: 圆角 175"/>
            <p:cNvSpPr/>
            <p:nvPr/>
          </p:nvSpPr>
          <p:spPr>
            <a:xfrm>
              <a:off x="3839426" y="1280937"/>
              <a:ext cx="8810091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3972879" y="1333399"/>
              <a:ext cx="850425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90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年代，多个组织开始考虑将数字水印技术纳入标准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思源黑体 CN Heavy" panose="020B0A00000000000000" pitchFamily="34" charset="-122"/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9" name="直接连接符 178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0" name="组合 179"/>
          <p:cNvGrpSpPr/>
          <p:nvPr/>
        </p:nvGrpSpPr>
        <p:grpSpPr>
          <a:xfrm>
            <a:off x="1039566" y="2269034"/>
            <a:ext cx="9808700" cy="2856244"/>
            <a:chOff x="2449254" y="2284640"/>
            <a:chExt cx="8571080" cy="2856244"/>
          </a:xfrm>
        </p:grpSpPr>
        <p:sp>
          <p:nvSpPr>
            <p:cNvPr id="181" name="矩形: 圆角 180"/>
            <p:cNvSpPr/>
            <p:nvPr/>
          </p:nvSpPr>
          <p:spPr>
            <a:xfrm>
              <a:off x="2449254" y="2284640"/>
              <a:ext cx="8571080" cy="2856244"/>
            </a:xfrm>
            <a:prstGeom prst="roundRect">
              <a:avLst>
                <a:gd name="adj" fmla="val 4385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98" name="矩形 197"/>
            <p:cNvSpPr/>
            <p:nvPr/>
          </p:nvSpPr>
          <p:spPr>
            <a:xfrm>
              <a:off x="2882884" y="2427118"/>
              <a:ext cx="8137450" cy="22419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/>
                <a:t>The Copy Protection Technical Working Group (CPTWG) </a:t>
              </a:r>
              <a:endParaRPr lang="en-US" altLang="zh-CN" sz="2400" dirty="0"/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/>
                <a:t>The Secure Digital Music Initiative (SDMI)</a:t>
              </a:r>
              <a:endParaRPr lang="en-US" altLang="zh-CN" sz="2400" dirty="0"/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/>
                <a:t>Two projects sponsored by the European Union, VIVA  and Talisman </a:t>
              </a:r>
              <a:endParaRPr lang="en-US" altLang="zh-CN" sz="2400" dirty="0"/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en-US" altLang="zh-CN" sz="2400" dirty="0"/>
                <a:t>The International Organization for Standardization (ISO)</a:t>
              </a:r>
              <a:endParaRPr lang="en-US" altLang="zh-CN" sz="2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组合 174"/>
          <p:cNvGrpSpPr/>
          <p:nvPr/>
        </p:nvGrpSpPr>
        <p:grpSpPr>
          <a:xfrm>
            <a:off x="687850" y="847336"/>
            <a:ext cx="7408400" cy="840284"/>
            <a:chOff x="3135993" y="1051060"/>
            <a:chExt cx="7408400" cy="840284"/>
          </a:xfrm>
        </p:grpSpPr>
        <p:sp>
          <p:nvSpPr>
            <p:cNvPr id="176" name="矩形: 圆角 175"/>
            <p:cNvSpPr/>
            <p:nvPr/>
          </p:nvSpPr>
          <p:spPr>
            <a:xfrm>
              <a:off x="3839426" y="1280937"/>
              <a:ext cx="670496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3972879" y="1333399"/>
              <a:ext cx="628890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90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思源黑体 CN Heavy" panose="020B0A00000000000000" pitchFamily="34" charset="-122"/>
                </a:rPr>
                <a:t>年代后期，一些公司推出了水印产品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思源黑体 CN Heavy" panose="020B0A00000000000000" pitchFamily="34" charset="-122"/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3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9" name="直接连接符 178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/>
        </p:nvGrpSpPr>
        <p:grpSpPr>
          <a:xfrm>
            <a:off x="1524736" y="2586055"/>
            <a:ext cx="4154183" cy="2499810"/>
            <a:chOff x="1076853" y="5080315"/>
            <a:chExt cx="5054600" cy="304164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: 圆角 11"/>
            <p:cNvSpPr/>
            <p:nvPr/>
          </p:nvSpPr>
          <p:spPr>
            <a:xfrm>
              <a:off x="1076853" y="5228959"/>
              <a:ext cx="5054600" cy="2893000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1673005" y="2728871"/>
            <a:ext cx="3851495" cy="2249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Aft>
                <a:spcPct val="0"/>
              </a:spcAft>
              <a:defRPr/>
            </a:pPr>
            <a:r>
              <a:rPr lang="en-US" altLang="zh-CN" sz="2400" dirty="0"/>
              <a:t>SDMI</a:t>
            </a:r>
            <a:r>
              <a:rPr lang="zh-CN" altLang="en-US" sz="2400" dirty="0"/>
              <a:t>采用了</a:t>
            </a:r>
            <a:r>
              <a:rPr lang="en-US" altLang="zh-CN" sz="2400" dirty="0" err="1"/>
              <a:t>Verance</a:t>
            </a:r>
            <a:r>
              <a:rPr lang="en-US" altLang="zh-CN" sz="2400" dirty="0"/>
              <a:t> Corporation</a:t>
            </a:r>
            <a:r>
              <a:rPr lang="zh-CN" altLang="en-US" sz="2400" dirty="0"/>
              <a:t>的水印技术用于互联网音频分发保护，例如</a:t>
            </a:r>
            <a:r>
              <a:rPr lang="en-US" altLang="zh-CN" sz="2400" dirty="0"/>
              <a:t>Liquid</a:t>
            </a:r>
            <a:r>
              <a:rPr lang="zh-CN" altLang="en-US" sz="2400" dirty="0"/>
              <a:t>音频。</a:t>
            </a:r>
            <a:endParaRPr lang="zh-CN" altLang="en-US" sz="2400" dirty="0"/>
          </a:p>
        </p:txBody>
      </p:sp>
      <p:grpSp>
        <p:nvGrpSpPr>
          <p:cNvPr id="14" name="组合 13"/>
          <p:cNvGrpSpPr/>
          <p:nvPr/>
        </p:nvGrpSpPr>
        <p:grpSpPr>
          <a:xfrm>
            <a:off x="6367954" y="2588634"/>
            <a:ext cx="4154183" cy="2497231"/>
            <a:chOff x="1076853" y="5080315"/>
            <a:chExt cx="5054600" cy="3038506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: 圆角 15"/>
            <p:cNvSpPr/>
            <p:nvPr/>
          </p:nvSpPr>
          <p:spPr>
            <a:xfrm>
              <a:off x="1076853" y="5228959"/>
              <a:ext cx="5054600" cy="2889862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6475997" y="3064769"/>
            <a:ext cx="3938096" cy="11410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Aft>
                <a:spcPct val="0"/>
              </a:spcAft>
            </a:pPr>
            <a:r>
              <a:rPr lang="en-US" altLang="zh-CN" sz="2400" dirty="0" err="1"/>
              <a:t>Digimarc</a:t>
            </a:r>
            <a:r>
              <a:rPr lang="zh-CN" altLang="en-US" sz="2400" dirty="0"/>
              <a:t>绑定水印嵌入和提取器到</a:t>
            </a:r>
            <a:r>
              <a:rPr lang="en-US" altLang="zh-CN" sz="2400" dirty="0"/>
              <a:t>Adobe</a:t>
            </a:r>
            <a:r>
              <a:rPr lang="zh-CN" altLang="en-US" sz="2400" dirty="0"/>
              <a:t>产品</a:t>
            </a:r>
            <a:r>
              <a:rPr lang="en-US" altLang="zh-CN" sz="2400" dirty="0" err="1"/>
              <a:t>Phtoshop</a:t>
            </a:r>
            <a:r>
              <a:rPr lang="zh-CN" altLang="en-US" sz="2400" dirty="0"/>
              <a:t>。</a:t>
            </a:r>
            <a:endParaRPr lang="en-US" altLang="zh-CN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6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6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ISLIDE.VECTOR" val="28b0fd0e-7ece-4f48-881a-83c93b08799b"/>
</p:tagLst>
</file>

<file path=ppt/tags/tag11.xml><?xml version="1.0" encoding="utf-8"?>
<p:tagLst xmlns:p="http://schemas.openxmlformats.org/presentationml/2006/main">
  <p:tag name="ISLIDE.VECTOR" val="28b0fd0e-7ece-4f48-881a-83c93b08799b"/>
</p:tagLst>
</file>

<file path=ppt/tags/tag12.xml><?xml version="1.0" encoding="utf-8"?>
<p:tagLst xmlns:p="http://schemas.openxmlformats.org/presentationml/2006/main">
  <p:tag name="ISLIDE.VECTOR" val="28b0fd0e-7ece-4f48-881a-83c93b08799b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ISLIDE.VECTOR" val="28b0fd0e-7ece-4f48-881a-83c93b08799b"/>
</p:tagLst>
</file>

<file path=ppt/tags/tag7.xml><?xml version="1.0" encoding="utf-8"?>
<p:tagLst xmlns:p="http://schemas.openxmlformats.org/presentationml/2006/main">
  <p:tag name="ISLIDE.VECTOR" val="28b0fd0e-7ece-4f48-881a-83c93b08799b"/>
</p:tagLst>
</file>

<file path=ppt/tags/tag8.xml><?xml version="1.0" encoding="utf-8"?>
<p:tagLst xmlns:p="http://schemas.openxmlformats.org/presentationml/2006/main">
  <p:tag name="ISLIDE.VECTOR" val="28b0fd0e-7ece-4f48-881a-83c93b08799b"/>
</p:tagLst>
</file>

<file path=ppt/tags/tag9.xml><?xml version="1.0" encoding="utf-8"?>
<p:tagLst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1404</Words>
  <Application>WPS 演示</Application>
  <PresentationFormat>宽屏</PresentationFormat>
  <Paragraphs>163</Paragraphs>
  <Slides>17</Slides>
  <Notes>14</Notes>
  <HiddenSlides>2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17</vt:i4>
      </vt:variant>
    </vt:vector>
  </HeadingPairs>
  <TitlesOfParts>
    <vt:vector size="34" baseType="lpstr">
      <vt:lpstr>Arial</vt:lpstr>
      <vt:lpstr>宋体</vt:lpstr>
      <vt:lpstr>Wingdings</vt:lpstr>
      <vt:lpstr>思源黑体 CN Heavy</vt:lpstr>
      <vt:lpstr>微软雅黑 Light</vt:lpstr>
      <vt:lpstr>黑体</vt:lpstr>
      <vt:lpstr>Wingdings</vt:lpstr>
      <vt:lpstr>Times New Roman</vt:lpstr>
      <vt:lpstr>思源黑体 CN Normal</vt:lpstr>
      <vt:lpstr>微软雅黑</vt:lpstr>
      <vt:lpstr>Arial Unicode MS</vt:lpstr>
      <vt:lpstr>等线</vt:lpstr>
      <vt:lpstr>Office 主题​​</vt:lpstr>
      <vt:lpstr>Package</vt:lpstr>
      <vt:lpstr>Package</vt:lpstr>
      <vt:lpstr>Package</vt:lpstr>
      <vt:lpstr>Package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Li安全</cp:lastModifiedBy>
  <cp:revision>108</cp:revision>
  <dcterms:created xsi:type="dcterms:W3CDTF">2019-09-27T01:23:00Z</dcterms:created>
  <dcterms:modified xsi:type="dcterms:W3CDTF">2019-10-10T18:30:31Z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